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9"/>
  </p:notesMasterIdLst>
  <p:sldIdLst>
    <p:sldId id="532" r:id="rId2"/>
    <p:sldId id="576" r:id="rId3"/>
    <p:sldId id="577" r:id="rId4"/>
    <p:sldId id="578" r:id="rId5"/>
    <p:sldId id="579" r:id="rId6"/>
    <p:sldId id="580" r:id="rId7"/>
    <p:sldId id="581" r:id="rId8"/>
  </p:sldIdLst>
  <p:sldSz cx="12192000" cy="6858000"/>
  <p:notesSz cx="6858000" cy="9144000"/>
  <p:custDataLst>
    <p:tags r:id="rId10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66AC"/>
    <a:srgbClr val="FF5050"/>
    <a:srgbClr val="7EA3C6"/>
    <a:srgbClr val="2F5597"/>
    <a:srgbClr val="D0D3E3"/>
    <a:srgbClr val="9D90A0"/>
    <a:srgbClr val="F2F7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Σκούρο στυλ 1 - Έμφαση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Σκούρο στυλ 1 - Έμφαση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Σκούρο στυλ 1 - Έμφαση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E25E649-3F16-4E02-A733-19D2CDBF48F0}" styleName="Μεσαίο στυλ 3 - Έμφαση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Μεσαίο στυλ 3 - Έμφαση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Μεσαίο στυλ 3 - Έμφαση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Μεσαίο στυλ 2 - Έμφασ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78912" autoAdjust="0"/>
  </p:normalViewPr>
  <p:slideViewPr>
    <p:cSldViewPr snapToGrid="0">
      <p:cViewPr varScale="1">
        <p:scale>
          <a:sx n="82" d="100"/>
          <a:sy n="82" d="100"/>
        </p:scale>
        <p:origin x="119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292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 dirty="0"/>
              <a:t>ΙΔΙΩΤΙΚΑ  ΦΑΡΜΑΚΕΙΑ 2023-2024</a:t>
            </a:r>
          </a:p>
        </c:rich>
      </c:tx>
      <c:layout>
        <c:manualLayout>
          <c:xMode val="edge"/>
          <c:yMode val="edge"/>
          <c:x val="0.186449611261226"/>
          <c:y val="3.09537850783194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Φύλλο2!$B$1</c:f>
              <c:strCache>
                <c:ptCount val="1"/>
                <c:pt idx="0">
                  <c:v>ΙΔ. ΦΑΡΜΑΚΕΙΑ 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Φύλλο2!$A$2:$A$6</c:f>
              <c:strCache>
                <c:ptCount val="5"/>
                <c:pt idx="0">
                  <c:v>ΙΑΝ</c:v>
                </c:pt>
                <c:pt idx="1">
                  <c:v>ΦΕΒΡ</c:v>
                </c:pt>
                <c:pt idx="2">
                  <c:v>ΜΑΡΤ</c:v>
                </c:pt>
                <c:pt idx="3">
                  <c:v>ΑΠΡ</c:v>
                </c:pt>
                <c:pt idx="4">
                  <c:v>ΜΑΙ</c:v>
                </c:pt>
              </c:strCache>
            </c:strRef>
          </c:cat>
          <c:val>
            <c:numRef>
              <c:f>Φύλλο2!$B$2:$B$6</c:f>
              <c:numCache>
                <c:formatCode>#,##0</c:formatCode>
                <c:ptCount val="5"/>
                <c:pt idx="0">
                  <c:v>212209960</c:v>
                </c:pt>
                <c:pt idx="1">
                  <c:v>187413654</c:v>
                </c:pt>
                <c:pt idx="2">
                  <c:v>225947604</c:v>
                </c:pt>
                <c:pt idx="3">
                  <c:v>190585310</c:v>
                </c:pt>
                <c:pt idx="4">
                  <c:v>210881449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13-47B4-BF96-D64D4173969E}"/>
            </c:ext>
          </c:extLst>
        </c:ser>
        <c:ser>
          <c:idx val="1"/>
          <c:order val="1"/>
          <c:tx>
            <c:strRef>
              <c:f>Φύλλο2!$C$1</c:f>
              <c:strCache>
                <c:ptCount val="1"/>
                <c:pt idx="0">
                  <c:v>ΙΔ. ΦΑΡΜΑΚΕΙΑ 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Φύλλο2!$A$2:$A$6</c:f>
              <c:strCache>
                <c:ptCount val="5"/>
                <c:pt idx="0">
                  <c:v>ΙΑΝ</c:v>
                </c:pt>
                <c:pt idx="1">
                  <c:v>ΦΕΒΡ</c:v>
                </c:pt>
                <c:pt idx="2">
                  <c:v>ΜΑΡΤ</c:v>
                </c:pt>
                <c:pt idx="3">
                  <c:v>ΑΠΡ</c:v>
                </c:pt>
                <c:pt idx="4">
                  <c:v>ΜΑΙ</c:v>
                </c:pt>
              </c:strCache>
            </c:strRef>
          </c:cat>
          <c:val>
            <c:numRef>
              <c:f>Φύλλο2!$C$2:$C$6</c:f>
              <c:numCache>
                <c:formatCode>#,##0</c:formatCode>
                <c:ptCount val="5"/>
                <c:pt idx="0">
                  <c:v>220538001</c:v>
                </c:pt>
                <c:pt idx="1">
                  <c:v>204294493</c:v>
                </c:pt>
                <c:pt idx="2">
                  <c:v>207228876</c:v>
                </c:pt>
                <c:pt idx="3">
                  <c:v>226498036</c:v>
                </c:pt>
                <c:pt idx="4">
                  <c:v>206108004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13-47B4-BF96-D64D417396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315454976"/>
        <c:axId val="-315453344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Φύλλο2!$D$1</c15:sqref>
                        </c15:formulaRef>
                      </c:ext>
                    </c:extLst>
                    <c:strCache>
                      <c:ptCount val="1"/>
                      <c:pt idx="0">
                        <c:v>ΦΑΡΜ ΕΟΠΥΥ 2023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Φύλλο2!$A$2:$A$6</c15:sqref>
                        </c15:formulaRef>
                      </c:ext>
                    </c:extLst>
                    <c:strCache>
                      <c:ptCount val="5"/>
                      <c:pt idx="0">
                        <c:v>ΙΑΝ</c:v>
                      </c:pt>
                      <c:pt idx="1">
                        <c:v>ΦΕΒΡ</c:v>
                      </c:pt>
                      <c:pt idx="2">
                        <c:v>ΜΑΡΤ</c:v>
                      </c:pt>
                      <c:pt idx="3">
                        <c:v>ΑΠΡ</c:v>
                      </c:pt>
                      <c:pt idx="4">
                        <c:v>ΜΑΙ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Φύλλο2!$D$2:$D$6</c15:sqref>
                        </c15:formulaRef>
                      </c:ext>
                    </c:extLst>
                    <c:numCache>
                      <c:formatCode>#,##0</c:formatCode>
                      <c:ptCount val="5"/>
                      <c:pt idx="0">
                        <c:v>151379425</c:v>
                      </c:pt>
                      <c:pt idx="1">
                        <c:v>133967599</c:v>
                      </c:pt>
                      <c:pt idx="2">
                        <c:v>172227287</c:v>
                      </c:pt>
                      <c:pt idx="3">
                        <c:v>141131396</c:v>
                      </c:pt>
                      <c:pt idx="4">
                        <c:v>171530012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E513-47B4-BF96-D64D4173969E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Φύλλο2!$E$1</c15:sqref>
                        </c15:formulaRef>
                      </c:ext>
                    </c:extLst>
                    <c:strCache>
                      <c:ptCount val="1"/>
                      <c:pt idx="0">
                        <c:v>ΦΑΡΜ ΕΟΠΥΥ 2024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Φύλλο2!$A$2:$A$6</c15:sqref>
                        </c15:formulaRef>
                      </c:ext>
                    </c:extLst>
                    <c:strCache>
                      <c:ptCount val="5"/>
                      <c:pt idx="0">
                        <c:v>ΙΑΝ</c:v>
                      </c:pt>
                      <c:pt idx="1">
                        <c:v>ΦΕΒΡ</c:v>
                      </c:pt>
                      <c:pt idx="2">
                        <c:v>ΜΑΡΤ</c:v>
                      </c:pt>
                      <c:pt idx="3">
                        <c:v>ΑΠΡ</c:v>
                      </c:pt>
                      <c:pt idx="4">
                        <c:v>ΜΑΙ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Φύλλο2!$E$2:$E$6</c15:sqref>
                        </c15:formulaRef>
                      </c:ext>
                    </c:extLst>
                    <c:numCache>
                      <c:formatCode>#,##0</c:formatCode>
                      <c:ptCount val="5"/>
                      <c:pt idx="0">
                        <c:v>184902760</c:v>
                      </c:pt>
                      <c:pt idx="1">
                        <c:v>177241538</c:v>
                      </c:pt>
                      <c:pt idx="2">
                        <c:v>173705802</c:v>
                      </c:pt>
                      <c:pt idx="3">
                        <c:v>190814122</c:v>
                      </c:pt>
                      <c:pt idx="4">
                        <c:v>178837252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E513-47B4-BF96-D64D4173969E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Φύλλο2!$F$1</c15:sqref>
                        </c15:formulaRef>
                      </c:ext>
                    </c:extLst>
                    <c:strCache>
                      <c:ptCount val="1"/>
                      <c:pt idx="0">
                        <c:v>ΣΥΝΟΛΟ 2023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Φύλλο2!$A$2:$A$6</c15:sqref>
                        </c15:formulaRef>
                      </c:ext>
                    </c:extLst>
                    <c:strCache>
                      <c:ptCount val="5"/>
                      <c:pt idx="0">
                        <c:v>ΙΑΝ</c:v>
                      </c:pt>
                      <c:pt idx="1">
                        <c:v>ΦΕΒΡ</c:v>
                      </c:pt>
                      <c:pt idx="2">
                        <c:v>ΜΑΡΤ</c:v>
                      </c:pt>
                      <c:pt idx="3">
                        <c:v>ΑΠΡ</c:v>
                      </c:pt>
                      <c:pt idx="4">
                        <c:v>ΜΑΙ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Φύλλο2!$F$2:$F$6</c15:sqref>
                        </c15:formulaRef>
                      </c:ext>
                    </c:extLst>
                    <c:numCache>
                      <c:formatCode>#,##0</c:formatCode>
                      <c:ptCount val="5"/>
                      <c:pt idx="0">
                        <c:v>363589385</c:v>
                      </c:pt>
                      <c:pt idx="1">
                        <c:v>321381253</c:v>
                      </c:pt>
                      <c:pt idx="2">
                        <c:v>398174891</c:v>
                      </c:pt>
                      <c:pt idx="3">
                        <c:v>331716706</c:v>
                      </c:pt>
                      <c:pt idx="4">
                        <c:v>382411461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E513-47B4-BF96-D64D4173969E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Φύλλο2!$G$1</c15:sqref>
                        </c15:formulaRef>
                      </c:ext>
                    </c:extLst>
                    <c:strCache>
                      <c:ptCount val="1"/>
                      <c:pt idx="0">
                        <c:v>ΣΥΝΟΛΟ 2024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Φύλλο2!$A$2:$A$6</c15:sqref>
                        </c15:formulaRef>
                      </c:ext>
                    </c:extLst>
                    <c:strCache>
                      <c:ptCount val="5"/>
                      <c:pt idx="0">
                        <c:v>ΙΑΝ</c:v>
                      </c:pt>
                      <c:pt idx="1">
                        <c:v>ΦΕΒΡ</c:v>
                      </c:pt>
                      <c:pt idx="2">
                        <c:v>ΜΑΡΤ</c:v>
                      </c:pt>
                      <c:pt idx="3">
                        <c:v>ΑΠΡ</c:v>
                      </c:pt>
                      <c:pt idx="4">
                        <c:v>ΜΑΙ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Φύλλο2!$G$2:$G$6</c15:sqref>
                        </c15:formulaRef>
                      </c:ext>
                    </c:extLst>
                    <c:numCache>
                      <c:formatCode>#,##0</c:formatCode>
                      <c:ptCount val="5"/>
                      <c:pt idx="0">
                        <c:v>405440761</c:v>
                      </c:pt>
                      <c:pt idx="1">
                        <c:v>381536031</c:v>
                      </c:pt>
                      <c:pt idx="2">
                        <c:v>380934678</c:v>
                      </c:pt>
                      <c:pt idx="3">
                        <c:v>417312158</c:v>
                      </c:pt>
                      <c:pt idx="4">
                        <c:v>384945256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E513-47B4-BF96-D64D4173969E}"/>
                  </c:ext>
                </c:extLst>
              </c15:ser>
            </c15:filteredBarSeries>
          </c:ext>
        </c:extLst>
      </c:barChart>
      <c:catAx>
        <c:axId val="-31545497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Μήνες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0.46571056371232211"/>
              <c:y val="0.7953773963619625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15453344"/>
        <c:crosses val="autoZero"/>
        <c:auto val="1"/>
        <c:lblAlgn val="ctr"/>
        <c:lblOffset val="100"/>
        <c:noMultiLvlLbl val="0"/>
      </c:catAx>
      <c:valAx>
        <c:axId val="-315453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Δαπάνη σε ευρώ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1.1231765642765408E-2"/>
              <c:y val="0.1584155276278746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15454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 dirty="0"/>
              <a:t>ΦΑΡΜΑΚΕΙΑ ΕΟΠΥΥ 2023-2024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Φύλλο2!$D$1</c:f>
              <c:strCache>
                <c:ptCount val="1"/>
                <c:pt idx="0">
                  <c:v>ΦΑΡΜ ΕΟΠΥΥ 2023</c:v>
                </c:pt>
              </c:strCache>
            </c:strRef>
          </c:tx>
          <c:spPr>
            <a:solidFill>
              <a:schemeClr val="accent3">
                <a:shade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Φύλλο2!$A$2:$A$6</c:f>
              <c:strCache>
                <c:ptCount val="5"/>
                <c:pt idx="0">
                  <c:v>ΙΑΝ</c:v>
                </c:pt>
                <c:pt idx="1">
                  <c:v>ΦΕΒΡ</c:v>
                </c:pt>
                <c:pt idx="2">
                  <c:v>ΜΑΡΤ</c:v>
                </c:pt>
                <c:pt idx="3">
                  <c:v>ΑΠΡ</c:v>
                </c:pt>
                <c:pt idx="4">
                  <c:v>ΜΑΙ</c:v>
                </c:pt>
              </c:strCache>
            </c:strRef>
          </c:cat>
          <c:val>
            <c:numRef>
              <c:f>Φύλλο2!$D$2:$D$6</c:f>
              <c:numCache>
                <c:formatCode>#,##0</c:formatCode>
                <c:ptCount val="5"/>
                <c:pt idx="0">
                  <c:v>151379425</c:v>
                </c:pt>
                <c:pt idx="1">
                  <c:v>133967599</c:v>
                </c:pt>
                <c:pt idx="2">
                  <c:v>172227287</c:v>
                </c:pt>
                <c:pt idx="3">
                  <c:v>141131396</c:v>
                </c:pt>
                <c:pt idx="4">
                  <c:v>171530012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60-4020-82E3-766657A5F85F}"/>
            </c:ext>
          </c:extLst>
        </c:ser>
        <c:ser>
          <c:idx val="3"/>
          <c:order val="3"/>
          <c:tx>
            <c:strRef>
              <c:f>Φύλλο2!$E$1</c:f>
              <c:strCache>
                <c:ptCount val="1"/>
                <c:pt idx="0">
                  <c:v>ΦΑΡΜ ΕΟΠΥΥ 2024</c:v>
                </c:pt>
              </c:strCache>
            </c:strRef>
          </c:tx>
          <c:spPr>
            <a:solidFill>
              <a:schemeClr val="accent3">
                <a:tint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Φύλλο2!$A$2:$A$6</c:f>
              <c:strCache>
                <c:ptCount val="5"/>
                <c:pt idx="0">
                  <c:v>ΙΑΝ</c:v>
                </c:pt>
                <c:pt idx="1">
                  <c:v>ΦΕΒΡ</c:v>
                </c:pt>
                <c:pt idx="2">
                  <c:v>ΜΑΡΤ</c:v>
                </c:pt>
                <c:pt idx="3">
                  <c:v>ΑΠΡ</c:v>
                </c:pt>
                <c:pt idx="4">
                  <c:v>ΜΑΙ</c:v>
                </c:pt>
              </c:strCache>
            </c:strRef>
          </c:cat>
          <c:val>
            <c:numRef>
              <c:f>Φύλλο2!$E$2:$E$6</c:f>
              <c:numCache>
                <c:formatCode>#,##0</c:formatCode>
                <c:ptCount val="5"/>
                <c:pt idx="0">
                  <c:v>184902760</c:v>
                </c:pt>
                <c:pt idx="1">
                  <c:v>177241538</c:v>
                </c:pt>
                <c:pt idx="2">
                  <c:v>173705802</c:v>
                </c:pt>
                <c:pt idx="3">
                  <c:v>190814122</c:v>
                </c:pt>
                <c:pt idx="4">
                  <c:v>178837252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60-4020-82E3-766657A5F8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315448992"/>
        <c:axId val="-31545660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Φύλλο2!$B$1</c15:sqref>
                        </c15:formulaRef>
                      </c:ext>
                    </c:extLst>
                    <c:strCache>
                      <c:ptCount val="1"/>
                      <c:pt idx="0">
                        <c:v>ΙΔ. ΦΑΡΜΑΚΕΙΑ 2023</c:v>
                      </c:pt>
                    </c:strCache>
                  </c:strRef>
                </c:tx>
                <c:spPr>
                  <a:solidFill>
                    <a:schemeClr val="accent3">
                      <a:shade val="5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Φύλλο2!$A$2:$A$6</c15:sqref>
                        </c15:formulaRef>
                      </c:ext>
                    </c:extLst>
                    <c:strCache>
                      <c:ptCount val="5"/>
                      <c:pt idx="0">
                        <c:v>ΙΑΝ</c:v>
                      </c:pt>
                      <c:pt idx="1">
                        <c:v>ΦΕΒΡ</c:v>
                      </c:pt>
                      <c:pt idx="2">
                        <c:v>ΜΑΡΤ</c:v>
                      </c:pt>
                      <c:pt idx="3">
                        <c:v>ΑΠΡ</c:v>
                      </c:pt>
                      <c:pt idx="4">
                        <c:v>ΜΑΙ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Φύλλο2!$B$2:$B$6</c15:sqref>
                        </c15:formulaRef>
                      </c:ext>
                    </c:extLst>
                    <c:numCache>
                      <c:formatCode>#,##0</c:formatCode>
                      <c:ptCount val="5"/>
                      <c:pt idx="0">
                        <c:v>212209960</c:v>
                      </c:pt>
                      <c:pt idx="1">
                        <c:v>187413654</c:v>
                      </c:pt>
                      <c:pt idx="2">
                        <c:v>225947604</c:v>
                      </c:pt>
                      <c:pt idx="3">
                        <c:v>190585310</c:v>
                      </c:pt>
                      <c:pt idx="4">
                        <c:v>210881449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9160-4020-82E3-766657A5F85F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Φύλλο2!$C$1</c15:sqref>
                        </c15:formulaRef>
                      </c:ext>
                    </c:extLst>
                    <c:strCache>
                      <c:ptCount val="1"/>
                      <c:pt idx="0">
                        <c:v>ΙΔ. ΦΑΡΜΑΚΕΙΑ 2024</c:v>
                      </c:pt>
                    </c:strCache>
                  </c:strRef>
                </c:tx>
                <c:spPr>
                  <a:solidFill>
                    <a:schemeClr val="accent3">
                      <a:shade val="7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Φύλλο2!$A$2:$A$6</c15:sqref>
                        </c15:formulaRef>
                      </c:ext>
                    </c:extLst>
                    <c:strCache>
                      <c:ptCount val="5"/>
                      <c:pt idx="0">
                        <c:v>ΙΑΝ</c:v>
                      </c:pt>
                      <c:pt idx="1">
                        <c:v>ΦΕΒΡ</c:v>
                      </c:pt>
                      <c:pt idx="2">
                        <c:v>ΜΑΡΤ</c:v>
                      </c:pt>
                      <c:pt idx="3">
                        <c:v>ΑΠΡ</c:v>
                      </c:pt>
                      <c:pt idx="4">
                        <c:v>ΜΑΙ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Φύλλο2!$C$2:$C$6</c15:sqref>
                        </c15:formulaRef>
                      </c:ext>
                    </c:extLst>
                    <c:numCache>
                      <c:formatCode>#,##0</c:formatCode>
                      <c:ptCount val="5"/>
                      <c:pt idx="0">
                        <c:v>220538001</c:v>
                      </c:pt>
                      <c:pt idx="1">
                        <c:v>204294493</c:v>
                      </c:pt>
                      <c:pt idx="2">
                        <c:v>207228876</c:v>
                      </c:pt>
                      <c:pt idx="3">
                        <c:v>226498036</c:v>
                      </c:pt>
                      <c:pt idx="4">
                        <c:v>206108004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9160-4020-82E3-766657A5F85F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Φύλλο2!$F$1</c15:sqref>
                        </c15:formulaRef>
                      </c:ext>
                    </c:extLst>
                    <c:strCache>
                      <c:ptCount val="1"/>
                      <c:pt idx="0">
                        <c:v>ΣΥΝΟΛΟ 2023</c:v>
                      </c:pt>
                    </c:strCache>
                  </c:strRef>
                </c:tx>
                <c:spPr>
                  <a:solidFill>
                    <a:schemeClr val="accent3">
                      <a:tint val="7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Φύλλο2!$A$2:$A$6</c15:sqref>
                        </c15:formulaRef>
                      </c:ext>
                    </c:extLst>
                    <c:strCache>
                      <c:ptCount val="5"/>
                      <c:pt idx="0">
                        <c:v>ΙΑΝ</c:v>
                      </c:pt>
                      <c:pt idx="1">
                        <c:v>ΦΕΒΡ</c:v>
                      </c:pt>
                      <c:pt idx="2">
                        <c:v>ΜΑΡΤ</c:v>
                      </c:pt>
                      <c:pt idx="3">
                        <c:v>ΑΠΡ</c:v>
                      </c:pt>
                      <c:pt idx="4">
                        <c:v>ΜΑΙ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Φύλλο2!$F$2:$F$6</c15:sqref>
                        </c15:formulaRef>
                      </c:ext>
                    </c:extLst>
                    <c:numCache>
                      <c:formatCode>#,##0</c:formatCode>
                      <c:ptCount val="5"/>
                      <c:pt idx="0">
                        <c:v>363589385</c:v>
                      </c:pt>
                      <c:pt idx="1">
                        <c:v>321381253</c:v>
                      </c:pt>
                      <c:pt idx="2">
                        <c:v>398174891</c:v>
                      </c:pt>
                      <c:pt idx="3">
                        <c:v>331716706</c:v>
                      </c:pt>
                      <c:pt idx="4">
                        <c:v>382411461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9160-4020-82E3-766657A5F85F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Φύλλο2!$G$1</c15:sqref>
                        </c15:formulaRef>
                      </c:ext>
                    </c:extLst>
                    <c:strCache>
                      <c:ptCount val="1"/>
                      <c:pt idx="0">
                        <c:v>ΣΥΝΟΛΟ 2024</c:v>
                      </c:pt>
                    </c:strCache>
                  </c:strRef>
                </c:tx>
                <c:spPr>
                  <a:solidFill>
                    <a:schemeClr val="accent3">
                      <a:tint val="5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Φύλλο2!$A$2:$A$6</c15:sqref>
                        </c15:formulaRef>
                      </c:ext>
                    </c:extLst>
                    <c:strCache>
                      <c:ptCount val="5"/>
                      <c:pt idx="0">
                        <c:v>ΙΑΝ</c:v>
                      </c:pt>
                      <c:pt idx="1">
                        <c:v>ΦΕΒΡ</c:v>
                      </c:pt>
                      <c:pt idx="2">
                        <c:v>ΜΑΡΤ</c:v>
                      </c:pt>
                      <c:pt idx="3">
                        <c:v>ΑΠΡ</c:v>
                      </c:pt>
                      <c:pt idx="4">
                        <c:v>ΜΑΙ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Φύλλο2!$G$2:$G$6</c15:sqref>
                        </c15:formulaRef>
                      </c:ext>
                    </c:extLst>
                    <c:numCache>
                      <c:formatCode>#,##0</c:formatCode>
                      <c:ptCount val="5"/>
                      <c:pt idx="0">
                        <c:v>405440761</c:v>
                      </c:pt>
                      <c:pt idx="1">
                        <c:v>381536031</c:v>
                      </c:pt>
                      <c:pt idx="2">
                        <c:v>380934678</c:v>
                      </c:pt>
                      <c:pt idx="3">
                        <c:v>417312158</c:v>
                      </c:pt>
                      <c:pt idx="4">
                        <c:v>384945256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9160-4020-82E3-766657A5F85F}"/>
                  </c:ext>
                </c:extLst>
              </c15:ser>
            </c15:filteredBarSeries>
          </c:ext>
        </c:extLst>
      </c:barChart>
      <c:catAx>
        <c:axId val="-3154489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 dirty="0"/>
                  <a:t>Μήνες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5042369523217255"/>
              <c:y val="0.7813607792319873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15456608"/>
        <c:crosses val="autoZero"/>
        <c:auto val="1"/>
        <c:lblAlgn val="ctr"/>
        <c:lblOffset val="100"/>
        <c:noMultiLvlLbl val="0"/>
      </c:catAx>
      <c:valAx>
        <c:axId val="-315456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Δαπάνη σε ευρώ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1.6855285335901759E-2"/>
              <c:y val="0.1579071935644580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15448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528124057933645"/>
          <c:y val="0.85786195019829936"/>
          <c:w val="0.70909540774053859"/>
          <c:h val="7.9863040746489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 dirty="0"/>
              <a:t>ΣΥΝΟΛΙΚΗ ΔΑΠΑΝΗ 2023-2024*</a:t>
            </a:r>
          </a:p>
        </c:rich>
      </c:tx>
      <c:layout>
        <c:manualLayout>
          <c:xMode val="edge"/>
          <c:yMode val="edge"/>
          <c:x val="0.28464955605567366"/>
          <c:y val="3.009027081243731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5917930497069758"/>
          <c:y val="0.22113861268845902"/>
          <c:w val="0.71433381807288532"/>
          <c:h val="0.40265915857809648"/>
        </c:manualLayout>
      </c:layout>
      <c:barChart>
        <c:barDir val="col"/>
        <c:grouping val="clustered"/>
        <c:varyColors val="0"/>
        <c:ser>
          <c:idx val="4"/>
          <c:order val="4"/>
          <c:tx>
            <c:strRef>
              <c:f>Φύλλο2!$F$1</c:f>
              <c:strCache>
                <c:ptCount val="1"/>
                <c:pt idx="0">
                  <c:v>ΣΥΝΟΛΟ 2023</c:v>
                </c:pt>
              </c:strCache>
            </c:strRef>
          </c:tx>
          <c:spPr>
            <a:solidFill>
              <a:schemeClr val="accent2">
                <a:shade val="7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Φύλλο2!$A$2:$A$6</c:f>
              <c:strCache>
                <c:ptCount val="5"/>
                <c:pt idx="0">
                  <c:v>ΙΑΝ</c:v>
                </c:pt>
                <c:pt idx="1">
                  <c:v>ΦΕΒΡ</c:v>
                </c:pt>
                <c:pt idx="2">
                  <c:v>ΜΑΡΤ</c:v>
                </c:pt>
                <c:pt idx="3">
                  <c:v>ΑΠΡ</c:v>
                </c:pt>
                <c:pt idx="4">
                  <c:v>ΜΑΙ</c:v>
                </c:pt>
              </c:strCache>
            </c:strRef>
          </c:cat>
          <c:val>
            <c:numRef>
              <c:f>Φύλλο2!$F$2:$F$6</c:f>
              <c:numCache>
                <c:formatCode>#,##0</c:formatCode>
                <c:ptCount val="5"/>
                <c:pt idx="0">
                  <c:v>363589385</c:v>
                </c:pt>
                <c:pt idx="1">
                  <c:v>321381253</c:v>
                </c:pt>
                <c:pt idx="2">
                  <c:v>398174891</c:v>
                </c:pt>
                <c:pt idx="3">
                  <c:v>331716706</c:v>
                </c:pt>
                <c:pt idx="4">
                  <c:v>382411461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AE-41F7-9276-2CCDF46341FF}"/>
            </c:ext>
          </c:extLst>
        </c:ser>
        <c:ser>
          <c:idx val="5"/>
          <c:order val="5"/>
          <c:tx>
            <c:strRef>
              <c:f>Φύλλο2!$G$1</c:f>
              <c:strCache>
                <c:ptCount val="1"/>
                <c:pt idx="0">
                  <c:v>ΣΥΝΟΛΟ 2024</c:v>
                </c:pt>
              </c:strCache>
            </c:strRef>
          </c:tx>
          <c:spPr>
            <a:solidFill>
              <a:schemeClr val="accent2">
                <a:shade val="5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Φύλλο2!$A$2:$A$6</c:f>
              <c:strCache>
                <c:ptCount val="5"/>
                <c:pt idx="0">
                  <c:v>ΙΑΝ</c:v>
                </c:pt>
                <c:pt idx="1">
                  <c:v>ΦΕΒΡ</c:v>
                </c:pt>
                <c:pt idx="2">
                  <c:v>ΜΑΡΤ</c:v>
                </c:pt>
                <c:pt idx="3">
                  <c:v>ΑΠΡ</c:v>
                </c:pt>
                <c:pt idx="4">
                  <c:v>ΜΑΙ</c:v>
                </c:pt>
              </c:strCache>
            </c:strRef>
          </c:cat>
          <c:val>
            <c:numRef>
              <c:f>Φύλλο2!$G$2:$G$6</c:f>
              <c:numCache>
                <c:formatCode>#,##0</c:formatCode>
                <c:ptCount val="5"/>
                <c:pt idx="0">
                  <c:v>405440761</c:v>
                </c:pt>
                <c:pt idx="1">
                  <c:v>381536031</c:v>
                </c:pt>
                <c:pt idx="2">
                  <c:v>380934678</c:v>
                </c:pt>
                <c:pt idx="3">
                  <c:v>417312158</c:v>
                </c:pt>
                <c:pt idx="4">
                  <c:v>384945256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AE-41F7-9276-2CCDF46341F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315462048"/>
        <c:axId val="-31545878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Φύλλο2!$B$1</c15:sqref>
                        </c15:formulaRef>
                      </c:ext>
                    </c:extLst>
                    <c:strCache>
                      <c:ptCount val="1"/>
                      <c:pt idx="0">
                        <c:v>ΙΔ. ΦΑΡΜΑΚΕΙΑ 2023</c:v>
                      </c:pt>
                    </c:strCache>
                  </c:strRef>
                </c:tx>
                <c:spPr>
                  <a:solidFill>
                    <a:schemeClr val="accent2">
                      <a:tint val="5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Φύλλο2!$A$2:$A$6</c15:sqref>
                        </c15:formulaRef>
                      </c:ext>
                    </c:extLst>
                    <c:strCache>
                      <c:ptCount val="5"/>
                      <c:pt idx="0">
                        <c:v>ΙΑΝ</c:v>
                      </c:pt>
                      <c:pt idx="1">
                        <c:v>ΦΕΒΡ</c:v>
                      </c:pt>
                      <c:pt idx="2">
                        <c:v>ΜΑΡΤ</c:v>
                      </c:pt>
                      <c:pt idx="3">
                        <c:v>ΑΠΡ</c:v>
                      </c:pt>
                      <c:pt idx="4">
                        <c:v>ΜΑΙ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Φύλλο2!$B$2:$B$6</c15:sqref>
                        </c15:formulaRef>
                      </c:ext>
                    </c:extLst>
                    <c:numCache>
                      <c:formatCode>#,##0</c:formatCode>
                      <c:ptCount val="5"/>
                      <c:pt idx="0">
                        <c:v>212209960</c:v>
                      </c:pt>
                      <c:pt idx="1">
                        <c:v>187413654</c:v>
                      </c:pt>
                      <c:pt idx="2">
                        <c:v>225947604</c:v>
                      </c:pt>
                      <c:pt idx="3">
                        <c:v>190585310</c:v>
                      </c:pt>
                      <c:pt idx="4">
                        <c:v>210881449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E3AE-41F7-9276-2CCDF46341FF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Φύλλο2!$C$1</c15:sqref>
                        </c15:formulaRef>
                      </c:ext>
                    </c:extLst>
                    <c:strCache>
                      <c:ptCount val="1"/>
                      <c:pt idx="0">
                        <c:v>ΙΔ. ΦΑΡΜΑΚΕΙΑ 2024</c:v>
                      </c:pt>
                    </c:strCache>
                  </c:strRef>
                </c:tx>
                <c:spPr>
                  <a:solidFill>
                    <a:schemeClr val="accent2">
                      <a:tint val="7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Φύλλο2!$A$2:$A$6</c15:sqref>
                        </c15:formulaRef>
                      </c:ext>
                    </c:extLst>
                    <c:strCache>
                      <c:ptCount val="5"/>
                      <c:pt idx="0">
                        <c:v>ΙΑΝ</c:v>
                      </c:pt>
                      <c:pt idx="1">
                        <c:v>ΦΕΒΡ</c:v>
                      </c:pt>
                      <c:pt idx="2">
                        <c:v>ΜΑΡΤ</c:v>
                      </c:pt>
                      <c:pt idx="3">
                        <c:v>ΑΠΡ</c:v>
                      </c:pt>
                      <c:pt idx="4">
                        <c:v>ΜΑΙ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Φύλλο2!$C$2:$C$6</c15:sqref>
                        </c15:formulaRef>
                      </c:ext>
                    </c:extLst>
                    <c:numCache>
                      <c:formatCode>#,##0</c:formatCode>
                      <c:ptCount val="5"/>
                      <c:pt idx="0">
                        <c:v>220538001</c:v>
                      </c:pt>
                      <c:pt idx="1">
                        <c:v>204294493</c:v>
                      </c:pt>
                      <c:pt idx="2">
                        <c:v>207228876</c:v>
                      </c:pt>
                      <c:pt idx="3">
                        <c:v>226498036</c:v>
                      </c:pt>
                      <c:pt idx="4">
                        <c:v>206108004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E3AE-41F7-9276-2CCDF46341FF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Φύλλο2!$D$1</c15:sqref>
                        </c15:formulaRef>
                      </c:ext>
                    </c:extLst>
                    <c:strCache>
                      <c:ptCount val="1"/>
                      <c:pt idx="0">
                        <c:v>ΦΑΡΜ ΕΟΠΥΥ 2023</c:v>
                      </c:pt>
                    </c:strCache>
                  </c:strRef>
                </c:tx>
                <c:spPr>
                  <a:solidFill>
                    <a:schemeClr val="accent2">
                      <a:tint val="9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Φύλλο2!$A$2:$A$6</c15:sqref>
                        </c15:formulaRef>
                      </c:ext>
                    </c:extLst>
                    <c:strCache>
                      <c:ptCount val="5"/>
                      <c:pt idx="0">
                        <c:v>ΙΑΝ</c:v>
                      </c:pt>
                      <c:pt idx="1">
                        <c:v>ΦΕΒΡ</c:v>
                      </c:pt>
                      <c:pt idx="2">
                        <c:v>ΜΑΡΤ</c:v>
                      </c:pt>
                      <c:pt idx="3">
                        <c:v>ΑΠΡ</c:v>
                      </c:pt>
                      <c:pt idx="4">
                        <c:v>ΜΑΙ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Φύλλο2!$D$2:$D$6</c15:sqref>
                        </c15:formulaRef>
                      </c:ext>
                    </c:extLst>
                    <c:numCache>
                      <c:formatCode>#,##0</c:formatCode>
                      <c:ptCount val="5"/>
                      <c:pt idx="0">
                        <c:v>151379425</c:v>
                      </c:pt>
                      <c:pt idx="1">
                        <c:v>133967599</c:v>
                      </c:pt>
                      <c:pt idx="2">
                        <c:v>172227287</c:v>
                      </c:pt>
                      <c:pt idx="3">
                        <c:v>141131396</c:v>
                      </c:pt>
                      <c:pt idx="4">
                        <c:v>171530012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E3AE-41F7-9276-2CCDF46341FF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Φύλλο2!$E$1</c15:sqref>
                        </c15:formulaRef>
                      </c:ext>
                    </c:extLst>
                    <c:strCache>
                      <c:ptCount val="1"/>
                      <c:pt idx="0">
                        <c:v>ΦΑΡΜ ΕΟΠΥΥ 2024</c:v>
                      </c:pt>
                    </c:strCache>
                  </c:strRef>
                </c:tx>
                <c:spPr>
                  <a:solidFill>
                    <a:schemeClr val="accent2">
                      <a:shade val="9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Φύλλο2!$A$2:$A$6</c15:sqref>
                        </c15:formulaRef>
                      </c:ext>
                    </c:extLst>
                    <c:strCache>
                      <c:ptCount val="5"/>
                      <c:pt idx="0">
                        <c:v>ΙΑΝ</c:v>
                      </c:pt>
                      <c:pt idx="1">
                        <c:v>ΦΕΒΡ</c:v>
                      </c:pt>
                      <c:pt idx="2">
                        <c:v>ΜΑΡΤ</c:v>
                      </c:pt>
                      <c:pt idx="3">
                        <c:v>ΑΠΡ</c:v>
                      </c:pt>
                      <c:pt idx="4">
                        <c:v>ΜΑΙ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Φύλλο2!$E$2:$E$6</c15:sqref>
                        </c15:formulaRef>
                      </c:ext>
                    </c:extLst>
                    <c:numCache>
                      <c:formatCode>#,##0</c:formatCode>
                      <c:ptCount val="5"/>
                      <c:pt idx="0">
                        <c:v>184902760</c:v>
                      </c:pt>
                      <c:pt idx="1">
                        <c:v>177241538</c:v>
                      </c:pt>
                      <c:pt idx="2">
                        <c:v>173705802</c:v>
                      </c:pt>
                      <c:pt idx="3">
                        <c:v>190814122</c:v>
                      </c:pt>
                      <c:pt idx="4">
                        <c:v>178837252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E3AE-41F7-9276-2CCDF46341FF}"/>
                  </c:ext>
                </c:extLst>
              </c15:ser>
            </c15:filteredBarSeries>
          </c:ext>
        </c:extLst>
      </c:barChart>
      <c:catAx>
        <c:axId val="-3154620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Μήνες 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0.5138685439422408"/>
              <c:y val="0.7689059303895940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15458784"/>
        <c:crosses val="autoZero"/>
        <c:auto val="1"/>
        <c:lblAlgn val="ctr"/>
        <c:lblOffset val="100"/>
        <c:noMultiLvlLbl val="0"/>
      </c:catAx>
      <c:valAx>
        <c:axId val="-315458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Δαπάνη σε ευρώ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2.1671081146159402E-2"/>
              <c:y val="9.6342965905590786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15462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978878753808558"/>
          <c:y val="0.87343842551275874"/>
          <c:w val="0.53526451801278274"/>
          <c:h val="9.64713036748039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1800" b="1" i="0" baseline="0" dirty="0">
                <a:effectLst/>
              </a:rPr>
              <a:t>ΠΟΣΟΣΤΙΑΙΑ ΜΕΤΑΒΟΛΗ ΤΗΣ ΦΑΡΜΑΚΕΥΤΙΚΗΣ ΔΑΠΑΝΗΣ**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Φύλλο2!$K$3:$K$4</c:f>
              <c:strCache>
                <c:ptCount val="2"/>
                <c:pt idx="0">
                  <c:v>Ιανουάριος - Φεβρουάριος 2024</c:v>
                </c:pt>
                <c:pt idx="1">
                  <c:v>Ιανουάριος - Μαΐου 2024</c:v>
                </c:pt>
              </c:strCache>
            </c:strRef>
          </c:cat>
          <c:val>
            <c:numRef>
              <c:f>Φύλλο2!$L$3:$L$4</c:f>
              <c:numCache>
                <c:formatCode>0.00%</c:formatCode>
                <c:ptCount val="2"/>
                <c:pt idx="0">
                  <c:v>0.14892047679275852</c:v>
                </c:pt>
                <c:pt idx="1">
                  <c:v>9.6198585883048499E-2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AD-4B85-AF91-00B18D7F265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315461504"/>
        <c:axId val="-315460960"/>
      </c:barChart>
      <c:catAx>
        <c:axId val="-315461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15460960"/>
        <c:crosses val="autoZero"/>
        <c:auto val="1"/>
        <c:lblAlgn val="ctr"/>
        <c:lblOffset val="100"/>
        <c:noMultiLvlLbl val="0"/>
      </c:catAx>
      <c:valAx>
        <c:axId val="-315460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15461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7F331-9C9B-2341-B966-36D857DA8838}" type="datetimeFigureOut">
              <a:rPr lang="el-GR" smtClean="0"/>
              <a:t>3/11/2025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DA6D5-C94F-064F-9A31-B7C2D1E380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3439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7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1" name="Google Shape;171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94253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Custom Layout">
  <p:cSld name="8_Custom Layou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7"/>
          <p:cNvSpPr/>
          <p:nvPr/>
        </p:nvSpPr>
        <p:spPr>
          <a:xfrm>
            <a:off x="0" y="-2"/>
            <a:ext cx="12192000" cy="6858002"/>
          </a:xfrm>
          <a:prstGeom prst="rect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" name="Google Shape;17;p27" descr="A close up of a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70000"/>
          <a:stretch/>
        </p:blipFill>
        <p:spPr>
          <a:xfrm>
            <a:off x="8534400" y="-1"/>
            <a:ext cx="36576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7"/>
          <p:cNvSpPr txBox="1">
            <a:spLocks noGrp="1"/>
          </p:cNvSpPr>
          <p:nvPr>
            <p:ph type="title"/>
          </p:nvPr>
        </p:nvSpPr>
        <p:spPr>
          <a:xfrm>
            <a:off x="414000" y="2603033"/>
            <a:ext cx="6621800" cy="185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9" name="Google Shape;19;p27" descr="A close up of a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2029" t="5223" r="87558" b="75701"/>
          <a:stretch/>
        </p:blipFill>
        <p:spPr>
          <a:xfrm>
            <a:off x="247650" y="424126"/>
            <a:ext cx="1269335" cy="1308246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27"/>
          <p:cNvSpPr txBox="1">
            <a:spLocks noGrp="1"/>
          </p:cNvSpPr>
          <p:nvPr>
            <p:ph type="body" idx="1"/>
          </p:nvPr>
        </p:nvSpPr>
        <p:spPr>
          <a:xfrm>
            <a:off x="414000" y="4609783"/>
            <a:ext cx="66218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7"/>
          <p:cNvSpPr/>
          <p:nvPr/>
        </p:nvSpPr>
        <p:spPr>
          <a:xfrm>
            <a:off x="1576006" y="759933"/>
            <a:ext cx="4741800" cy="302400"/>
          </a:xfrm>
          <a:prstGeom prst="snip2DiagRect">
            <a:avLst>
              <a:gd name="adj1" fmla="val 0"/>
              <a:gd name="adj2" fmla="val 16667"/>
            </a:avLst>
          </a:prstGeom>
          <a:noFill/>
          <a:ln>
            <a:noFill/>
          </a:ln>
        </p:spPr>
        <p:txBody>
          <a:bodyPr spcFirstLastPara="1" wrap="square" lIns="111175" tIns="15850" rIns="111175" bIns="1585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None/>
            </a:pPr>
            <a:r>
              <a:rPr lang="el-GR" sz="2800" b="1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ΕΛΛΗΝΙΚΗ ΔΗΜΟΚΡΑΤΙΑ</a:t>
            </a:r>
            <a:endParaRPr sz="2800" b="0" i="0" u="none" strike="noStrike" cap="none">
              <a:solidFill>
                <a:srgbClr val="F2F2F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27"/>
          <p:cNvSpPr txBox="1">
            <a:spLocks noGrp="1"/>
          </p:cNvSpPr>
          <p:nvPr>
            <p:ph type="body" idx="2"/>
          </p:nvPr>
        </p:nvSpPr>
        <p:spPr>
          <a:xfrm>
            <a:off x="1618678" y="1205619"/>
            <a:ext cx="4657521" cy="46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1600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2886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Custom Layout">
  <p:cSld name="15_Custom Layou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3"/>
          <p:cNvSpPr txBox="1">
            <a:spLocks noGrp="1"/>
          </p:cNvSpPr>
          <p:nvPr>
            <p:ph type="title"/>
          </p:nvPr>
        </p:nvSpPr>
        <p:spPr>
          <a:xfrm>
            <a:off x="327600" y="399600"/>
            <a:ext cx="11343600" cy="8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45700" rIns="91425" bIns="45700" anchor="t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2600" b="1" i="0" u="none" strike="noStrike" cap="none">
                <a:solidFill>
                  <a:srgbClr val="31506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3"/>
          <p:cNvSpPr txBox="1">
            <a:spLocks noGrp="1"/>
          </p:cNvSpPr>
          <p:nvPr>
            <p:ph type="body" idx="1"/>
          </p:nvPr>
        </p:nvSpPr>
        <p:spPr>
          <a:xfrm>
            <a:off x="326267" y="1251889"/>
            <a:ext cx="11343600" cy="3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>
                <a:solidFill>
                  <a:srgbClr val="36363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3"/>
          <p:cNvSpPr/>
          <p:nvPr/>
        </p:nvSpPr>
        <p:spPr>
          <a:xfrm>
            <a:off x="363013" y="225465"/>
            <a:ext cx="5473800" cy="91500"/>
          </a:xfrm>
          <a:prstGeom prst="rect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43"/>
          <p:cNvSpPr txBox="1">
            <a:spLocks noGrp="1"/>
          </p:cNvSpPr>
          <p:nvPr>
            <p:ph type="sldNum" idx="12"/>
          </p:nvPr>
        </p:nvSpPr>
        <p:spPr>
          <a:xfrm>
            <a:off x="11296611" y="6377081"/>
            <a:ext cx="522000" cy="255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  <p:sp>
        <p:nvSpPr>
          <p:cNvPr id="35" name="Google Shape;35;p43"/>
          <p:cNvSpPr txBox="1">
            <a:spLocks noGrp="1"/>
          </p:cNvSpPr>
          <p:nvPr>
            <p:ph type="ftr" idx="11"/>
          </p:nvPr>
        </p:nvSpPr>
        <p:spPr>
          <a:xfrm>
            <a:off x="809897" y="6377081"/>
            <a:ext cx="10315303" cy="255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6" name="Google Shape;36;p43" descr="ΙΚΑΡΙΟΛΟΓΟΣ: Υπόμνημα του Δήμου Ικαρίας στο Υπουργείο Υγείας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73611" y="6271312"/>
            <a:ext cx="465154" cy="4669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648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Slide">
  <p:cSld name="3_Title Slide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2"/>
          <p:cNvSpPr/>
          <p:nvPr/>
        </p:nvSpPr>
        <p:spPr>
          <a:xfrm>
            <a:off x="0" y="-2"/>
            <a:ext cx="5241900" cy="6858000"/>
          </a:xfrm>
          <a:prstGeom prst="rect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22"/>
          <p:cNvSpPr/>
          <p:nvPr/>
        </p:nvSpPr>
        <p:spPr>
          <a:xfrm rot="5400000">
            <a:off x="3937566" y="1304250"/>
            <a:ext cx="6858000" cy="4249500"/>
          </a:xfrm>
          <a:prstGeom prst="rtTriangle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6" name="Google Shape;46;p22" descr="ΙΚΑΡΙΟΛΟΓΟΣ: Υπόμνημα του Δήμου Ικαρίας στο Υπουργείο Υγείας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00000" y="148548"/>
            <a:ext cx="1188703" cy="1193398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22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6737700" cy="28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22"/>
          <p:cNvSpPr txBox="1">
            <a:spLocks noGrp="1"/>
          </p:cNvSpPr>
          <p:nvPr>
            <p:ph type="sldNum" idx="12"/>
          </p:nvPr>
        </p:nvSpPr>
        <p:spPr>
          <a:xfrm>
            <a:off x="11296611" y="6377081"/>
            <a:ext cx="522000" cy="2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77478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1"/>
          <p:cNvSpPr/>
          <p:nvPr/>
        </p:nvSpPr>
        <p:spPr>
          <a:xfrm rot="-5400000">
            <a:off x="4924948" y="1564748"/>
            <a:ext cx="6858003" cy="3728499"/>
          </a:xfrm>
          <a:prstGeom prst="rtTriangle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31"/>
          <p:cNvSpPr/>
          <p:nvPr/>
        </p:nvSpPr>
        <p:spPr>
          <a:xfrm>
            <a:off x="10218198" y="-2"/>
            <a:ext cx="1973802" cy="6858003"/>
          </a:xfrm>
          <a:prstGeom prst="rect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31"/>
          <p:cNvSpPr txBox="1">
            <a:spLocks noGrp="1"/>
          </p:cNvSpPr>
          <p:nvPr>
            <p:ph type="title"/>
          </p:nvPr>
        </p:nvSpPr>
        <p:spPr>
          <a:xfrm>
            <a:off x="414000" y="594000"/>
            <a:ext cx="80823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61" name="Google Shape;61;p31" descr="ΙΚΑΡΙΟΛΟΓΟΣ: Υπόμνημα του Δήμου Ικαρίας στο Υπουργείο Υγείας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00000" y="148548"/>
            <a:ext cx="1188703" cy="1193399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31"/>
          <p:cNvSpPr txBox="1">
            <a:spLocks noGrp="1"/>
          </p:cNvSpPr>
          <p:nvPr>
            <p:ph type="sldNum" idx="12"/>
          </p:nvPr>
        </p:nvSpPr>
        <p:spPr>
          <a:xfrm>
            <a:off x="11296611" y="6377081"/>
            <a:ext cx="522000" cy="255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595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Custom Layout">
  <p:cSld name="5_Custom Layout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40"/>
          <p:cNvSpPr txBox="1">
            <a:spLocks noGrp="1"/>
          </p:cNvSpPr>
          <p:nvPr>
            <p:ph type="title"/>
          </p:nvPr>
        </p:nvSpPr>
        <p:spPr>
          <a:xfrm>
            <a:off x="414000" y="594000"/>
            <a:ext cx="808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1">
                <a:solidFill>
                  <a:srgbClr val="31506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40"/>
          <p:cNvSpPr/>
          <p:nvPr/>
        </p:nvSpPr>
        <p:spPr>
          <a:xfrm rot="-5400000">
            <a:off x="4924949" y="1564748"/>
            <a:ext cx="6858001" cy="3728499"/>
          </a:xfrm>
          <a:prstGeom prst="rtTriangle">
            <a:avLst/>
          </a:prstGeom>
          <a:solidFill>
            <a:srgbClr val="7EA3C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40"/>
          <p:cNvSpPr/>
          <p:nvPr/>
        </p:nvSpPr>
        <p:spPr>
          <a:xfrm>
            <a:off x="10218198" y="-2"/>
            <a:ext cx="1973802" cy="6858001"/>
          </a:xfrm>
          <a:prstGeom prst="rect">
            <a:avLst/>
          </a:prstGeom>
          <a:solidFill>
            <a:srgbClr val="7EA3C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8" name="Google Shape;138;p40"/>
          <p:cNvPicPr preferRelativeResize="0"/>
          <p:nvPr/>
        </p:nvPicPr>
        <p:blipFill rotWithShape="1">
          <a:blip r:embed="rId2">
            <a:alphaModFix/>
          </a:blip>
          <a:srcRect l="30384" t="19870" r="29528" b="21655"/>
          <a:stretch/>
        </p:blipFill>
        <p:spPr>
          <a:xfrm>
            <a:off x="10784840" y="105369"/>
            <a:ext cx="1236980" cy="1233212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40"/>
          <p:cNvSpPr txBox="1">
            <a:spLocks noGrp="1"/>
          </p:cNvSpPr>
          <p:nvPr>
            <p:ph type="sldNum" idx="12"/>
          </p:nvPr>
        </p:nvSpPr>
        <p:spPr>
          <a:xfrm>
            <a:off x="11296611" y="6377081"/>
            <a:ext cx="522000" cy="255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21121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0_Custom Layout">
  <p:cSld name="10_Custom Layout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2"/>
          <p:cNvSpPr/>
          <p:nvPr/>
        </p:nvSpPr>
        <p:spPr>
          <a:xfrm>
            <a:off x="0" y="-2"/>
            <a:ext cx="5241953" cy="6858001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42"/>
          <p:cNvSpPr/>
          <p:nvPr/>
        </p:nvSpPr>
        <p:spPr>
          <a:xfrm rot="5400000">
            <a:off x="3937635" y="1304318"/>
            <a:ext cx="6858000" cy="4249363"/>
          </a:xfrm>
          <a:prstGeom prst="rtTriangle">
            <a:avLst/>
          </a:prstGeom>
          <a:solidFill>
            <a:srgbClr val="2F559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42"/>
          <p:cNvSpPr txBox="1">
            <a:spLocks noGrp="1"/>
          </p:cNvSpPr>
          <p:nvPr>
            <p:ph type="title"/>
          </p:nvPr>
        </p:nvSpPr>
        <p:spPr>
          <a:xfrm>
            <a:off x="414000" y="597600"/>
            <a:ext cx="568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42"/>
          <p:cNvSpPr/>
          <p:nvPr/>
        </p:nvSpPr>
        <p:spPr>
          <a:xfrm>
            <a:off x="-1" y="4444999"/>
            <a:ext cx="5241953" cy="2413001"/>
          </a:xfrm>
          <a:prstGeom prst="rect">
            <a:avLst/>
          </a:prstGeom>
          <a:solidFill>
            <a:srgbClr val="7EA3C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42"/>
          <p:cNvSpPr/>
          <p:nvPr/>
        </p:nvSpPr>
        <p:spPr>
          <a:xfrm rot="5400000">
            <a:off x="4789501" y="4897455"/>
            <a:ext cx="2412999" cy="1508098"/>
          </a:xfrm>
          <a:prstGeom prst="rtTriangle">
            <a:avLst/>
          </a:prstGeom>
          <a:solidFill>
            <a:srgbClr val="7EA3C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42"/>
          <p:cNvSpPr/>
          <p:nvPr/>
        </p:nvSpPr>
        <p:spPr>
          <a:xfrm rot="-5400000">
            <a:off x="3906810" y="1304317"/>
            <a:ext cx="6858000" cy="4249363"/>
          </a:xfrm>
          <a:prstGeom prst="rtTriangle">
            <a:avLst/>
          </a:prstGeom>
          <a:solidFill>
            <a:srgbClr val="CFCFC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42"/>
          <p:cNvSpPr/>
          <p:nvPr/>
        </p:nvSpPr>
        <p:spPr>
          <a:xfrm rot="-5400000">
            <a:off x="4762865" y="4907156"/>
            <a:ext cx="2413000" cy="1488687"/>
          </a:xfrm>
          <a:prstGeom prst="rtTriangle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42"/>
          <p:cNvSpPr/>
          <p:nvPr/>
        </p:nvSpPr>
        <p:spPr>
          <a:xfrm>
            <a:off x="6705600" y="4444994"/>
            <a:ext cx="5486399" cy="241300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42"/>
          <p:cNvSpPr/>
          <p:nvPr/>
        </p:nvSpPr>
        <p:spPr>
          <a:xfrm>
            <a:off x="9448800" y="0"/>
            <a:ext cx="2743200" cy="4444990"/>
          </a:xfrm>
          <a:prstGeom prst="rect">
            <a:avLst/>
          </a:prstGeom>
          <a:solidFill>
            <a:srgbClr val="CFCFC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5" name="Google Shape;155;p42" descr="ΙΚΑΡΙΟΛΟΓΟΣ: Υπόμνημα του Δήμου Ικαρίας στο Υπουργείο Υγείας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00000" y="148548"/>
            <a:ext cx="1188703" cy="1193399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42"/>
          <p:cNvSpPr txBox="1">
            <a:spLocks noGrp="1"/>
          </p:cNvSpPr>
          <p:nvPr>
            <p:ph type="sldNum" idx="12"/>
          </p:nvPr>
        </p:nvSpPr>
        <p:spPr>
          <a:xfrm>
            <a:off x="11296611" y="6377081"/>
            <a:ext cx="522000" cy="255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34432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Content - Subtitle">
  <p:cSld name="One Column Content - Subtitle"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"/>
          <p:cNvSpPr txBox="1">
            <a:spLocks noGrp="1"/>
          </p:cNvSpPr>
          <p:nvPr>
            <p:ph type="body" idx="1"/>
          </p:nvPr>
        </p:nvSpPr>
        <p:spPr>
          <a:xfrm>
            <a:off x="609600" y="2103438"/>
            <a:ext cx="3414184" cy="4068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3" name="Google Shape;163;p7"/>
          <p:cNvSpPr txBox="1">
            <a:spLocks noGrp="1"/>
          </p:cNvSpPr>
          <p:nvPr>
            <p:ph type="sldNum" idx="12"/>
          </p:nvPr>
        </p:nvSpPr>
        <p:spPr>
          <a:xfrm>
            <a:off x="9875520" y="6611112"/>
            <a:ext cx="170688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  <p:sp>
        <p:nvSpPr>
          <p:cNvPr id="164" name="Google Shape;164;p7"/>
          <p:cNvSpPr txBox="1">
            <a:spLocks noGrp="1"/>
          </p:cNvSpPr>
          <p:nvPr>
            <p:ph type="title"/>
          </p:nvPr>
        </p:nvSpPr>
        <p:spPr>
          <a:xfrm>
            <a:off x="609600" y="457200"/>
            <a:ext cx="10972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7"/>
          <p:cNvSpPr txBox="1">
            <a:spLocks noGrp="1"/>
          </p:cNvSpPr>
          <p:nvPr>
            <p:ph type="subTitle" idx="2"/>
          </p:nvPr>
        </p:nvSpPr>
        <p:spPr>
          <a:xfrm>
            <a:off x="609599" y="914402"/>
            <a:ext cx="10972803" cy="914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0">
                <a:solidFill>
                  <a:schemeClr val="dk1"/>
                </a:solidFill>
              </a:defRPr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66" name="Google Shape;166;p7"/>
          <p:cNvSpPr txBox="1">
            <a:spLocks noGrp="1"/>
          </p:cNvSpPr>
          <p:nvPr>
            <p:ph type="dt" idx="10"/>
          </p:nvPr>
        </p:nvSpPr>
        <p:spPr>
          <a:xfrm>
            <a:off x="9875520" y="6473952"/>
            <a:ext cx="170688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7"/>
          <p:cNvSpPr txBox="1">
            <a:spLocks noGrp="1"/>
          </p:cNvSpPr>
          <p:nvPr>
            <p:ph type="ftr" idx="11"/>
          </p:nvPr>
        </p:nvSpPr>
        <p:spPr>
          <a:xfrm>
            <a:off x="607060" y="6473952"/>
            <a:ext cx="5309024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68" name="Google Shape;168;p7"/>
          <p:cNvCxnSpPr/>
          <p:nvPr/>
        </p:nvCxnSpPr>
        <p:spPr>
          <a:xfrm>
            <a:off x="607061" y="1161288"/>
            <a:ext cx="10975340" cy="0"/>
          </a:xfrm>
          <a:prstGeom prst="straightConnector1">
            <a:avLst/>
          </a:prstGeom>
          <a:noFill/>
          <a:ln w="12700" cap="sq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26339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26A010BC-2057-2B00-17E9-9C359A94AA7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181648889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473" imgH="476" progId="TCLayout.ActiveDocument.1">
                  <p:embed/>
                </p:oleObj>
              </mc:Choice>
              <mc:Fallback>
                <p:oleObj name="think-cell Slide" r:id="rId10" imgW="473" imgH="47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Google Shape;10;g1136d0d7768_0_15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g1136d0d7768_0_153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g1136d0d7768_0_15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g1136d0d7768_0_15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g1136d0d7768_0_15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1706857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5" r:id="rId2"/>
    <p:sldLayoutId id="2147483667" r:id="rId3"/>
    <p:sldLayoutId id="2147483669" r:id="rId4"/>
    <p:sldLayoutId id="2147483678" r:id="rId5"/>
    <p:sldLayoutId id="2147483680" r:id="rId6"/>
    <p:sldLayoutId id="2147483682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7"/>
          <p:cNvSpPr txBox="1">
            <a:spLocks noGrp="1"/>
          </p:cNvSpPr>
          <p:nvPr>
            <p:ph type="title"/>
          </p:nvPr>
        </p:nvSpPr>
        <p:spPr>
          <a:xfrm>
            <a:off x="4254480" y="3037317"/>
            <a:ext cx="8385968" cy="185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l-GR" sz="3400" dirty="0"/>
              <a:t>Υπουργείο Υγείας</a:t>
            </a:r>
          </a:p>
        </p:txBody>
      </p:sp>
      <p:sp>
        <p:nvSpPr>
          <p:cNvPr id="175" name="Google Shape;175;p17"/>
          <p:cNvSpPr txBox="1">
            <a:spLocks noGrp="1"/>
          </p:cNvSpPr>
          <p:nvPr>
            <p:ph type="body" idx="2"/>
          </p:nvPr>
        </p:nvSpPr>
        <p:spPr>
          <a:xfrm>
            <a:off x="1618678" y="972577"/>
            <a:ext cx="4657521" cy="46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1600" tIns="45700" rIns="91425" bIns="45700" anchor="t" anchorCtr="0">
            <a:noAutofit/>
          </a:bodyPr>
          <a:lstStyle/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l-GR" sz="1400" dirty="0">
                <a:latin typeface="Segoe UI" panose="020B0502040204020203" pitchFamily="34" charset="0"/>
                <a:cs typeface="Segoe UI" panose="020B0502040204020203" pitchFamily="34" charset="0"/>
              </a:rPr>
              <a:t>Υπουργείο Υγείας </a:t>
            </a:r>
          </a:p>
        </p:txBody>
      </p:sp>
    </p:spTree>
    <p:extLst>
      <p:ext uri="{BB962C8B-B14F-4D97-AF65-F5344CB8AC3E}">
        <p14:creationId xmlns:p14="http://schemas.microsoft.com/office/powerpoint/2010/main" val="97037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BA002F-EF78-4839-83D4-08EBB42B7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943" y="492290"/>
            <a:ext cx="11343600" cy="835200"/>
          </a:xfrm>
        </p:spPr>
        <p:txBody>
          <a:bodyPr/>
          <a:lstStyle/>
          <a:p>
            <a:r>
              <a:rPr lang="el-GR" dirty="0"/>
              <a:t>ΦΑΡΜΑΚΕΥΤΙΚΗ ΔΑΠΑΝΗ: ΙΔΙΩΤΙΚΑ ΦΑΡΜΑΚΕΙΑ ΚΑΙ ΦΑΡΜΑΚΕΙΑ ΕΟΠΠΥ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8C676B9-B592-405B-A043-98C715F257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15136" y="1051199"/>
            <a:ext cx="11343600" cy="367200"/>
          </a:xfrm>
        </p:spPr>
        <p:txBody>
          <a:bodyPr/>
          <a:lstStyle/>
          <a:p>
            <a:r>
              <a:rPr lang="el-GR" dirty="0"/>
              <a:t>Μηνιαία σύγκριση μεταξύ του πρώτου πενταμήνου του 2023 με εκείνο του 2024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13BC0784-BAF6-4482-9B55-BFC07080D61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 smtClean="0"/>
              <a:t>2</a:t>
            </a:fld>
            <a:endParaRPr lang="el-GR"/>
          </a:p>
        </p:txBody>
      </p:sp>
      <p:graphicFrame>
        <p:nvGraphicFramePr>
          <p:cNvPr id="5" name="Γράφημα 1">
            <a:extLst>
              <a:ext uri="{FF2B5EF4-FFF2-40B4-BE49-F238E27FC236}">
                <a16:creationId xmlns:a16="http://schemas.microsoft.com/office/drawing/2014/main" id="{34EDB975-9006-886E-DEFC-9AD4883CE8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1983184"/>
              </p:ext>
            </p:extLst>
          </p:nvPr>
        </p:nvGraphicFramePr>
        <p:xfrm>
          <a:off x="326267" y="2276434"/>
          <a:ext cx="6082748" cy="305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Γράφημα 1">
            <a:extLst>
              <a:ext uri="{FF2B5EF4-FFF2-40B4-BE49-F238E27FC236}">
                <a16:creationId xmlns:a16="http://schemas.microsoft.com/office/drawing/2014/main" id="{34EDB975-9006-886E-DEFC-9AD4883CE8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6059864"/>
              </p:ext>
            </p:extLst>
          </p:nvPr>
        </p:nvGraphicFramePr>
        <p:xfrm>
          <a:off x="6409015" y="2276434"/>
          <a:ext cx="5274310" cy="305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50172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E2A37-3D58-4B44-9E4F-747D5012A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Συνολική Δαπάνη 2023-2024: Μηνιαία Σύγκριση και Ποσοστιαία Μεταβολή της Φαρμακευτικής Δαπάνης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C3A9D5-3E80-4472-A042-7ECBFE52A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35" y="5020679"/>
            <a:ext cx="5793773" cy="282842"/>
          </a:xfrm>
        </p:spPr>
        <p:txBody>
          <a:bodyPr/>
          <a:lstStyle/>
          <a:p>
            <a:pPr algn="ctr"/>
            <a:r>
              <a:rPr lang="el-GR" dirty="0"/>
              <a:t>*Μηνιαία σύγκριση μεταξύ του πρώτου πενταμήνου του 2023 με εκείνο του 2024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27BC72-B143-4DFD-95C2-B028C23B962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 smtClean="0"/>
              <a:t>3</a:t>
            </a:fld>
            <a:endParaRPr lang="el-GR"/>
          </a:p>
        </p:txBody>
      </p:sp>
      <p:graphicFrame>
        <p:nvGraphicFramePr>
          <p:cNvPr id="5" name="Γράφημα 1">
            <a:extLst>
              <a:ext uri="{FF2B5EF4-FFF2-40B4-BE49-F238E27FC236}">
                <a16:creationId xmlns:a16="http://schemas.microsoft.com/office/drawing/2014/main" id="{34EDB975-9006-886E-DEFC-9AD4883CE8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2986908"/>
              </p:ext>
            </p:extLst>
          </p:nvPr>
        </p:nvGraphicFramePr>
        <p:xfrm>
          <a:off x="326267" y="2162810"/>
          <a:ext cx="5274310" cy="2532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933678C-9650-44CF-8CE9-88BDBC42D222}"/>
              </a:ext>
            </a:extLst>
          </p:cNvPr>
          <p:cNvSpPr txBox="1">
            <a:spLocks/>
          </p:cNvSpPr>
          <p:nvPr/>
        </p:nvSpPr>
        <p:spPr>
          <a:xfrm>
            <a:off x="5689440" y="4879258"/>
            <a:ext cx="5793773" cy="282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1" i="0" u="none" strike="noStrike" cap="none">
                <a:solidFill>
                  <a:srgbClr val="36363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l-GR" kern="0" dirty="0"/>
              <a:t>**Ποσοστιαία μεταβολή μεταξύ Ιανουαρίου-Φεβρουαρίου 2024 και Ιανουαρίου-Μαΐου 2024</a:t>
            </a:r>
          </a:p>
          <a:p>
            <a:endParaRPr lang="en-US" kern="0" dirty="0"/>
          </a:p>
        </p:txBody>
      </p:sp>
      <p:graphicFrame>
        <p:nvGraphicFramePr>
          <p:cNvPr id="9" name="Γράφημα 6">
            <a:extLst>
              <a:ext uri="{FF2B5EF4-FFF2-40B4-BE49-F238E27FC236}">
                <a16:creationId xmlns:a16="http://schemas.microsoft.com/office/drawing/2014/main" id="{A99A6A42-402D-4408-8FEE-950E99A51C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9623198"/>
              </p:ext>
            </p:extLst>
          </p:nvPr>
        </p:nvGraphicFramePr>
        <p:xfrm>
          <a:off x="6095999" y="2162809"/>
          <a:ext cx="5387213" cy="2391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9273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FEAAC-4EF8-4E29-AF0C-691C79C0E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>
                <a:solidFill>
                  <a:srgbClr val="002060"/>
                </a:solidFill>
              </a:rPr>
              <a:t>Σημαντικές Ρυθμίσεις και Αλλαγές </a:t>
            </a:r>
            <a:r>
              <a:rPr lang="el-GR" dirty="0"/>
              <a:t>στον Τομέα των Φαρμάκων </a:t>
            </a:r>
            <a:br>
              <a:rPr lang="el-GR" dirty="0"/>
            </a:br>
            <a:r>
              <a:rPr lang="en-US" dirty="0"/>
              <a:t>(M</a:t>
            </a:r>
            <a:r>
              <a:rPr lang="el-GR" dirty="0"/>
              <a:t>έτρα 2024) 1/2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641673-D3B2-496B-A562-9E85624A3F3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 smtClean="0"/>
              <a:t>4</a:t>
            </a:fld>
            <a:endParaRPr lang="el-GR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8BFB21DA-95AD-4F87-A9EF-34680E1AFD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26861" y="1652651"/>
            <a:ext cx="11343600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Κα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τάργηση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εξίσωσης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λι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ανικής με τιμή αποζημίωσης σε γενόσημα φάρμακα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Μέγιστη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επιβ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άρυνση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έως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3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ευρώ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(Αριθμ.10186/16.02.2024- ΦΕΚ Β’1126)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Δι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ατάξεις τιμολόγησης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Αρνητική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λίστ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 και δυνατότητα υποβολής αιτήματος αύξησης τιμής (Αριθμ. Δ3(α) 6295/ 15.02.2024 - ΦΕΚ 1100Β’)</a:t>
            </a:r>
          </a:p>
          <a:p>
            <a:pPr marL="457200" lvl="1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12 απ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εντάξεις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στη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Λίστ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 Μαΐου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Επ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ιτρο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πή ελέγχου ΣΗΠ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Γι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 φάρμακα εξωτερικού και εκτός εγκεκριμένων ενδείξεων (Ν.5095/2024 αρ.31)</a:t>
            </a:r>
          </a:p>
          <a:p>
            <a:pPr marL="457200" lvl="1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Σύστ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αση επιτροπής 19.02.2024 (ΑΔΑ: 9ΥΨΣ465ΦΥΟ-Λ20)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4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Αν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αμόρφωση πλαισίου ποινών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Γι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 φάρμακα και διαγνωστικά/εξετάσεις (Ν.5102/2024 αρ.17)</a:t>
            </a:r>
            <a:endParaRPr kumimoji="0" lang="el-GR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el-GR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691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886AF-49E6-4197-BB14-2B8E5A560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017" y="257357"/>
            <a:ext cx="11343600" cy="835200"/>
          </a:xfrm>
        </p:spPr>
        <p:txBody>
          <a:bodyPr/>
          <a:lstStyle/>
          <a:p>
            <a:pPr algn="ctr"/>
            <a:r>
              <a:rPr lang="el-GR" dirty="0">
                <a:solidFill>
                  <a:srgbClr val="002060"/>
                </a:solidFill>
              </a:rPr>
              <a:t>Σημαντικές Ρυθμίσεις και Αλλαγές </a:t>
            </a:r>
            <a:r>
              <a:rPr lang="el-GR" dirty="0"/>
              <a:t>στον Τομέα των Φαρμάκων</a:t>
            </a:r>
            <a:br>
              <a:rPr lang="el-GR" dirty="0"/>
            </a:br>
            <a:r>
              <a:rPr lang="en-US" dirty="0"/>
              <a:t>(M</a:t>
            </a:r>
            <a:r>
              <a:rPr lang="el-GR" dirty="0"/>
              <a:t>έτρα 2024) 2/2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E84F27-7DFC-4124-9AC0-3B96C7D3425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 smtClean="0"/>
              <a:t>5</a:t>
            </a:fld>
            <a:endParaRPr lang="el-GR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81488FE8-0E23-49A2-B68D-F05B8AFEED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20291" y="1060665"/>
            <a:ext cx="11424257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Ρύθμιση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οφειλών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rebate 2023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Σε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36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δόσεις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(Ν.5102/2024 αρ.20)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Συμψηφισμός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εμ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βολίων γρίπης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Με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CB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γι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 μη καταναλωθέντα εμβόλια (Ν.5102/2024 αρ.21)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7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Τεχνική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β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οήθει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 από την Ε.Ε.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Γι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 επέκταση και εναρμόνιση μηχανισμού HTA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8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Φίλτρ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 SPC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Εφ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αρμογή σε κατηγορίες C10A, A10B, N05 και προγραμματισμός για εμβόλια, ναρκωτικά, φάρμακα άνοιας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Διερεύνηση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έκτ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ακτων εισαγωγών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Από ΚΑΚ/α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ντι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προσώπους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Δείκτης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κα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τηγοριο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ποίησης AWARE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Παρα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κολούθηση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α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ντι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βιοτικών (ACCESS, WATCH, RESERVE) και σύγκριση ιατρών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1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Παρα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κολούθηση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επ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άρκει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ας φαρμάκων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Με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ΗΣΠΑΔΙΦ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600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985C8-04D3-431D-B9A8-0818A8395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l-GR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Μέτρα 2024- Ανάλυση ελέγχου παραβατικής συμπεριφοράς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42EA0F-F342-4673-B4CE-F8BBB1EB8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5011" y="3533535"/>
            <a:ext cx="11343600" cy="3672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l-GR" b="1" dirty="0"/>
              <a:t>Βασικές Αλλαγές - N.5102/2024 αρ.17</a:t>
            </a:r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el-GR" b="1" dirty="0"/>
              <a:t>Ταχύτερος έλεγχος πλαφόν</a:t>
            </a:r>
            <a:endParaRPr lang="el-GR" dirty="0"/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Ανεξαρτητοποιείται από την Επιτροπή Ελέγχου Συνταγογραφίας</a:t>
            </a:r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el-GR" b="1" dirty="0"/>
              <a:t>Ad-hoc έλεγχοι</a:t>
            </a:r>
            <a:endParaRPr lang="el-GR" dirty="0"/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Δυνατότητα ελέγχων με σύμφωνη γνώμη Γενικού Διευθυντή για παραβατική συμπεριφορά</a:t>
            </a:r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el-GR" b="1" dirty="0"/>
              <a:t>Δείκτες παρακολούθησης  φαρμακοποιών</a:t>
            </a:r>
            <a:endParaRPr lang="el-GR" dirty="0"/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el-GR" b="1" dirty="0"/>
              <a:t>Έλεγχος αντιδιαβητικής αγωγής</a:t>
            </a:r>
            <a:endParaRPr lang="el-GR" dirty="0"/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Για χορήγηση κατά της παχυσαρκίας, εκτός εγκεκριμένων ενδείξεων και δοσολογίας</a:t>
            </a:r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el-GR" b="1" dirty="0"/>
              <a:t>Έλεγχος βιταμινών και ιχνοστοιχείων</a:t>
            </a:r>
            <a:endParaRPr lang="el-GR" dirty="0"/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Συνταγογράφηση σκευασμάτων σιδήρου, μαγνησίου, βιταμίνης D με επικείμενα πρόστιμα</a:t>
            </a:r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el-GR" b="1" dirty="0"/>
              <a:t>Έλεγχος υπέρβασης δαπάνης</a:t>
            </a:r>
            <a:endParaRPr lang="el-GR" dirty="0"/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Ανά ασφαλισμένο και ειδικότητα, με αποστολή κλήσεων σε ιατρούς</a:t>
            </a:r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el-GR" b="1" dirty="0"/>
              <a:t>Καταλογισμός ζημίας</a:t>
            </a:r>
            <a:endParaRPr lang="el-GR" dirty="0"/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Περιλαμβάνει προσαύξηση 50% της ζημίας, σύμφωνα με τη νομοθεσία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FDA5B2-D4CA-4F61-97EB-D964F4EE199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2669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37ACD-76CD-40AD-8623-3E8C9FFE5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cap="none" dirty="0">
                <a:latin typeface="Calibri" panose="020F0502020204030204" pitchFamily="34" charset="0"/>
                <a:cs typeface="Calibri" panose="020F0502020204030204" pitchFamily="34" charset="0"/>
              </a:rPr>
              <a:t>Επενδυτικό </a:t>
            </a:r>
            <a:r>
              <a:rPr lang="en-US" cap="none" dirty="0">
                <a:latin typeface="Calibri" panose="020F0502020204030204" pitchFamily="34" charset="0"/>
                <a:cs typeface="Calibri" panose="020F0502020204030204" pitchFamily="34" charset="0"/>
              </a:rPr>
              <a:t>CB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A295D5-7020-4D94-A979-60090B78DF5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 smtClean="0"/>
              <a:t>7</a:t>
            </a:fld>
            <a:endParaRPr lang="el-GR"/>
          </a:p>
        </p:txBody>
      </p:sp>
      <p:pic>
        <p:nvPicPr>
          <p:cNvPr id="5" name="Θέση περιεχομένου 9">
            <a:extLst>
              <a:ext uri="{FF2B5EF4-FFF2-40B4-BE49-F238E27FC236}">
                <a16:creationId xmlns:a16="http://schemas.microsoft.com/office/drawing/2014/main" id="{C8B63D76-3613-47F5-A058-0607A964E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165" y="1529238"/>
            <a:ext cx="4735488" cy="36337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Εικόνα 3">
            <a:extLst>
              <a:ext uri="{FF2B5EF4-FFF2-40B4-BE49-F238E27FC236}">
                <a16:creationId xmlns:a16="http://schemas.microsoft.com/office/drawing/2014/main" id="{F0BFAA04-8E75-4FD4-816C-7A92EA1123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6636" y="2578894"/>
            <a:ext cx="5581975" cy="1700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2047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LASTSLIDEVIEWED" val="1093,10,Slide83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 Theme">
  <a:themeElements>
    <a:clrScheme name="Blue Warm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21344</TotalTime>
  <Words>403</Words>
  <Application>Microsoft Office PowerPoint</Application>
  <PresentationFormat>Widescreen</PresentationFormat>
  <Paragraphs>66</Paragraphs>
  <Slides>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Segoe UI</vt:lpstr>
      <vt:lpstr>1_Office Theme</vt:lpstr>
      <vt:lpstr>think-cell Slide</vt:lpstr>
      <vt:lpstr>Υπουργείο Υγείας</vt:lpstr>
      <vt:lpstr>ΦΑΡΜΑΚΕΥΤΙΚΗ ΔΑΠΑΝΗ: ΙΔΙΩΤΙΚΑ ΦΑΡΜΑΚΕΙΑ ΚΑΙ ΦΑΡΜΑΚΕΙΑ ΕΟΠΠΥ</vt:lpstr>
      <vt:lpstr>Συνολική Δαπάνη 2023-2024: Μηνιαία Σύγκριση και Ποσοστιαία Μεταβολή της Φαρμακευτικής Δαπάνης</vt:lpstr>
      <vt:lpstr>Σημαντικές Ρυθμίσεις και Αλλαγές στον Τομέα των Φαρμάκων  (Mέτρα 2024) 1/2</vt:lpstr>
      <vt:lpstr>Σημαντικές Ρυθμίσεις και Αλλαγές στον Τομέα των Φαρμάκων (Mέτρα 2024) 2/2</vt:lpstr>
      <vt:lpstr>Μέτρα 2024- Ανάλυση ελέγχου παραβατικής συμπεριφοράς</vt:lpstr>
      <vt:lpstr>Επενδυτικό CB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Αναδιοργάνωση ΕΟΠΥΥ  - Άξονες παρεμβάσεων</dc:title>
  <dc:creator>Microsoft Office User</dc:creator>
  <cp:lastModifiedBy>Zeta Baraliakou</cp:lastModifiedBy>
  <cp:revision>177</cp:revision>
  <dcterms:created xsi:type="dcterms:W3CDTF">2023-12-21T10:14:00Z</dcterms:created>
  <dcterms:modified xsi:type="dcterms:W3CDTF">2025-11-03T17:16:25Z</dcterms:modified>
</cp:coreProperties>
</file>