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9"/>
  </p:notesMasterIdLst>
  <p:handoutMasterIdLst>
    <p:handoutMasterId r:id="rId70"/>
  </p:handoutMasterIdLst>
  <p:sldIdLst>
    <p:sldId id="256" r:id="rId5"/>
    <p:sldId id="2147477990" r:id="rId6"/>
    <p:sldId id="2147477991" r:id="rId7"/>
    <p:sldId id="2147477998" r:id="rId8"/>
    <p:sldId id="2147478001" r:id="rId9"/>
    <p:sldId id="2147477993" r:id="rId10"/>
    <p:sldId id="2147477997" r:id="rId11"/>
    <p:sldId id="2147478056" r:id="rId12"/>
    <p:sldId id="2147478058" r:id="rId13"/>
    <p:sldId id="2147478059" r:id="rId14"/>
    <p:sldId id="2147478008" r:id="rId15"/>
    <p:sldId id="2147478009" r:id="rId16"/>
    <p:sldId id="2147478010" r:id="rId17"/>
    <p:sldId id="2147478011" r:id="rId18"/>
    <p:sldId id="2147478012" r:id="rId19"/>
    <p:sldId id="2147478013" r:id="rId20"/>
    <p:sldId id="2147478014" r:id="rId21"/>
    <p:sldId id="2147478015" r:id="rId22"/>
    <p:sldId id="2147478016" r:id="rId23"/>
    <p:sldId id="2147478017" r:id="rId24"/>
    <p:sldId id="2147478018" r:id="rId25"/>
    <p:sldId id="2147478019" r:id="rId26"/>
    <p:sldId id="2147478020" r:id="rId27"/>
    <p:sldId id="2147478021" r:id="rId28"/>
    <p:sldId id="2147478022" r:id="rId29"/>
    <p:sldId id="2147478023" r:id="rId30"/>
    <p:sldId id="2147478024" r:id="rId31"/>
    <p:sldId id="2147478025" r:id="rId32"/>
    <p:sldId id="2147478026" r:id="rId33"/>
    <p:sldId id="2147478027" r:id="rId34"/>
    <p:sldId id="2147478028" r:id="rId35"/>
    <p:sldId id="2147478029" r:id="rId36"/>
    <p:sldId id="2147478030" r:id="rId37"/>
    <p:sldId id="2147478031" r:id="rId38"/>
    <p:sldId id="2147478032" r:id="rId39"/>
    <p:sldId id="2147478033" r:id="rId40"/>
    <p:sldId id="2147478034" r:id="rId41"/>
    <p:sldId id="2147478035" r:id="rId42"/>
    <p:sldId id="2147478036" r:id="rId43"/>
    <p:sldId id="2147478037" r:id="rId44"/>
    <p:sldId id="2147478038" r:id="rId45"/>
    <p:sldId id="2147478039" r:id="rId46"/>
    <p:sldId id="2147478040" r:id="rId47"/>
    <p:sldId id="2147478041" r:id="rId48"/>
    <p:sldId id="2147478042" r:id="rId49"/>
    <p:sldId id="2147478043" r:id="rId50"/>
    <p:sldId id="2147478044" r:id="rId51"/>
    <p:sldId id="2147478045" r:id="rId52"/>
    <p:sldId id="2147478046" r:id="rId53"/>
    <p:sldId id="2147478047" r:id="rId54"/>
    <p:sldId id="2147478048" r:id="rId55"/>
    <p:sldId id="2147478049" r:id="rId56"/>
    <p:sldId id="2147478050" r:id="rId57"/>
    <p:sldId id="2147478051" r:id="rId58"/>
    <p:sldId id="2147478052" r:id="rId59"/>
    <p:sldId id="2147478053" r:id="rId60"/>
    <p:sldId id="2147478054" r:id="rId61"/>
    <p:sldId id="2147478002" r:id="rId62"/>
    <p:sldId id="2147478003" r:id="rId63"/>
    <p:sldId id="2147478004" r:id="rId64"/>
    <p:sldId id="2147478005" r:id="rId65"/>
    <p:sldId id="2147478006" r:id="rId66"/>
    <p:sldId id="2147478007" r:id="rId67"/>
    <p:sldId id="2147477940" r:id="rId68"/>
  </p:sldIdLst>
  <p:sldSz cx="12192000" cy="6858000"/>
  <p:notesSz cx="6797675" cy="9928225"/>
  <p:embeddedFontLst>
    <p:embeddedFont>
      <p:font typeface="Roboto" panose="02000000000000000000" pitchFamily="2" charset="0"/>
      <p:regular r:id="rId71"/>
      <p:bold r:id="rId72"/>
      <p:italic r:id="rId73"/>
      <p:boldItalic r:id="rId74"/>
    </p:embeddedFont>
  </p:embeddedFontLst>
  <p:custDataLst>
    <p:tags r:id="rId7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3E7BF48F-7D25-4E1A-8FAE-83A074770F1C}">
          <p14:sldIdLst>
            <p14:sldId id="256"/>
            <p14:sldId id="2147477990"/>
            <p14:sldId id="2147477991"/>
            <p14:sldId id="2147477998"/>
            <p14:sldId id="2147478001"/>
            <p14:sldId id="2147477993"/>
            <p14:sldId id="2147477997"/>
            <p14:sldId id="2147478056"/>
            <p14:sldId id="2147478058"/>
            <p14:sldId id="2147478059"/>
            <p14:sldId id="2147478008"/>
            <p14:sldId id="2147478009"/>
            <p14:sldId id="2147478010"/>
            <p14:sldId id="2147478011"/>
            <p14:sldId id="2147478012"/>
            <p14:sldId id="2147478013"/>
            <p14:sldId id="2147478014"/>
            <p14:sldId id="2147478015"/>
            <p14:sldId id="2147478016"/>
            <p14:sldId id="2147478017"/>
            <p14:sldId id="2147478018"/>
            <p14:sldId id="2147478019"/>
            <p14:sldId id="2147478020"/>
            <p14:sldId id="2147478021"/>
            <p14:sldId id="2147478022"/>
            <p14:sldId id="2147478023"/>
            <p14:sldId id="2147478024"/>
            <p14:sldId id="2147478025"/>
            <p14:sldId id="2147478026"/>
            <p14:sldId id="2147478027"/>
            <p14:sldId id="2147478028"/>
            <p14:sldId id="2147478029"/>
            <p14:sldId id="2147478030"/>
            <p14:sldId id="2147478031"/>
            <p14:sldId id="2147478032"/>
            <p14:sldId id="2147478033"/>
            <p14:sldId id="2147478034"/>
            <p14:sldId id="2147478035"/>
            <p14:sldId id="2147478036"/>
            <p14:sldId id="2147478037"/>
            <p14:sldId id="2147478038"/>
            <p14:sldId id="2147478039"/>
            <p14:sldId id="2147478040"/>
            <p14:sldId id="2147478041"/>
            <p14:sldId id="2147478042"/>
            <p14:sldId id="2147478043"/>
            <p14:sldId id="2147478044"/>
            <p14:sldId id="2147478045"/>
            <p14:sldId id="2147478046"/>
            <p14:sldId id="2147478047"/>
            <p14:sldId id="2147478048"/>
            <p14:sldId id="2147478049"/>
            <p14:sldId id="2147478050"/>
            <p14:sldId id="2147478051"/>
            <p14:sldId id="2147478052"/>
            <p14:sldId id="2147478053"/>
            <p14:sldId id="2147478054"/>
            <p14:sldId id="2147478002"/>
            <p14:sldId id="2147478003"/>
            <p14:sldId id="2147478004"/>
            <p14:sldId id="2147478005"/>
            <p14:sldId id="2147478006"/>
            <p14:sldId id="2147478007"/>
            <p14:sldId id="2147477940"/>
          </p14:sldIdLst>
        </p14:section>
        <p14:section name="Αrchive" id="{9A44E7D5-0577-45BD-B810-7FC0777EE6F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iLh6TaSQ5RLaNjqc+AVND/3r840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A29688-FF56-98B3-33BE-B11DE5104CB7}" name="Giannelou, Athanasia" initials="GA" userId="S::agiannelou@deloitte.gr::73324ec7-6c41-4bec-ae04-e7581b155895" providerId="AD"/>
  <p188:author id="{78ACC4A0-AC6C-01F1-4E26-21C3863C46C0}" name="E Kassavetis" initials="EK" userId="E Kassaveti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8C4"/>
    <a:srgbClr val="7F8FA9"/>
    <a:srgbClr val="7F7F7F"/>
    <a:srgbClr val="242852"/>
    <a:srgbClr val="002060"/>
    <a:srgbClr val="DAE0EF"/>
    <a:srgbClr val="D9D9D9"/>
    <a:srgbClr val="F7F5F3"/>
    <a:srgbClr val="DAC710"/>
    <a:srgbClr val="F19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E90311-7868-4E79-8478-56D1FF318436}" v="2" dt="2025-11-06T15:47:37.588"/>
    <p1510:client id="{EA5FED64-098E-42BB-825D-6F0CC98A1453}" v="60" dt="2025-11-06T07:20:56.584"/>
  </p1510:revLst>
</p1510:revInfo>
</file>

<file path=ppt/tableStyles.xml><?xml version="1.0" encoding="utf-8"?>
<a:tblStyleLst xmlns:a="http://schemas.openxmlformats.org/drawingml/2006/main" def="{447CFCDD-A777-4249-92E1-53548934EE0E}">
  <a:tblStyle styleId="{447CFCDD-A777-4249-92E1-53548934EE0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F6E3428-9560-4ED0-A9DD-9872E2E04D3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5" autoAdjust="0"/>
    <p:restoredTop sz="94657" autoAdjust="0"/>
  </p:normalViewPr>
  <p:slideViewPr>
    <p:cSldViewPr snapToGrid="0">
      <p:cViewPr varScale="1">
        <p:scale>
          <a:sx n="83" d="100"/>
          <a:sy n="83" d="100"/>
        </p:scale>
        <p:origin x="730" y="77"/>
      </p:cViewPr>
      <p:guideLst>
        <p:guide orient="horz" pos="2160"/>
        <p:guide pos="3840"/>
      </p:guideLst>
    </p:cSldViewPr>
  </p:slideViewPr>
  <p:notesTextViewPr>
    <p:cViewPr>
      <p:scale>
        <a:sx n="1" d="1"/>
        <a:sy n="1" d="1"/>
      </p:scale>
      <p:origin x="0" y="0"/>
    </p:cViewPr>
  </p:notesTextViewPr>
  <p:notesViewPr>
    <p:cSldViewPr snapToGrid="0">
      <p:cViewPr varScale="1">
        <p:scale>
          <a:sx n="54" d="100"/>
          <a:sy n="54" d="100"/>
        </p:scale>
        <p:origin x="2644"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89"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4.fntdata"/><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2.fntdata"/><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gs" Target="tags/tag1.xml"/><Relationship Id="rId83" Type="http://customschemas.google.com/relationships/presentationmetadata" Target="metadata"/><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3.fntdata"/><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font" Target="fonts/font1.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D517B0-5895-349E-A565-CC355208BFF6}"/>
              </a:ext>
            </a:extLst>
          </p:cNvPr>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E55F2BA-EDBF-E5A2-00A7-A53710790DAE}"/>
              </a:ext>
            </a:extLst>
          </p:cNvPr>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D5FF5CBA-37F8-41C0-A95C-1AD3E40176CC}" type="datetimeFigureOut">
              <a:rPr lang="en-US" smtClean="0"/>
              <a:t>11/9/2025</a:t>
            </a:fld>
            <a:endParaRPr lang="en-US" dirty="0"/>
          </a:p>
        </p:txBody>
      </p:sp>
      <p:sp>
        <p:nvSpPr>
          <p:cNvPr id="4" name="Footer Placeholder 3">
            <a:extLst>
              <a:ext uri="{FF2B5EF4-FFF2-40B4-BE49-F238E27FC236}">
                <a16:creationId xmlns:a16="http://schemas.microsoft.com/office/drawing/2014/main" id="{E7A572F4-B1A6-3951-37E3-15B1A70115FD}"/>
              </a:ext>
            </a:extLst>
          </p:cNvPr>
          <p:cNvSpPr>
            <a:spLocks noGrp="1"/>
          </p:cNvSpPr>
          <p:nvPr>
            <p:ph type="ftr" sz="quarter" idx="2"/>
          </p:nvPr>
        </p:nvSpPr>
        <p:spPr>
          <a:xfrm>
            <a:off x="0" y="9431258"/>
            <a:ext cx="2946400" cy="49696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47BF92F-B136-D3B7-64F9-7BE874110525}"/>
              </a:ext>
            </a:extLst>
          </p:cNvPr>
          <p:cNvSpPr>
            <a:spLocks noGrp="1"/>
          </p:cNvSpPr>
          <p:nvPr>
            <p:ph type="sldNum" sz="quarter" idx="3"/>
          </p:nvPr>
        </p:nvSpPr>
        <p:spPr>
          <a:xfrm>
            <a:off x="3849688" y="9431258"/>
            <a:ext cx="2946400" cy="496967"/>
          </a:xfrm>
          <a:prstGeom prst="rect">
            <a:avLst/>
          </a:prstGeom>
        </p:spPr>
        <p:txBody>
          <a:bodyPr vert="horz" lIns="91440" tIns="45720" rIns="91440" bIns="45720" rtlCol="0" anchor="b"/>
          <a:lstStyle>
            <a:lvl1pPr algn="r">
              <a:defRPr sz="1200"/>
            </a:lvl1pPr>
          </a:lstStyle>
          <a:p>
            <a:r>
              <a:rPr lang="en-US" dirty="0"/>
              <a:t>1</a:t>
            </a:r>
          </a:p>
        </p:txBody>
      </p:sp>
    </p:spTree>
    <p:extLst>
      <p:ext uri="{BB962C8B-B14F-4D97-AF65-F5344CB8AC3E}">
        <p14:creationId xmlns:p14="http://schemas.microsoft.com/office/powerpoint/2010/main" val="8664873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 y="0"/>
            <a:ext cx="2945659" cy="49813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50446" y="0"/>
            <a:ext cx="2945659" cy="49813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959"/>
            <a:ext cx="5438140" cy="39092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 y="9430093"/>
            <a:ext cx="2945659" cy="49813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50446" y="9430093"/>
            <a:ext cx="2945659" cy="49813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l-GR" sz="1200" b="0" i="0" u="none" strike="noStrike" cap="none">
                <a:solidFill>
                  <a:schemeClr val="dk1"/>
                </a:solidFill>
                <a:latin typeface="Roboto"/>
                <a:ea typeface="Roboto"/>
                <a:cs typeface="Roboto"/>
                <a:sym typeface="Roboto"/>
              </a:rPr>
              <a:t>‹#›</a:t>
            </a:fld>
            <a:endParaRPr sz="1200" b="0" i="0" u="none" strike="noStrike" cap="none" dirty="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g1136d0d7768_0_9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 name="Google Shape;38;g1136d0d7768_0_919:notes"/>
          <p:cNvSpPr txBox="1">
            <a:spLocks noGrp="1"/>
          </p:cNvSpPr>
          <p:nvPr>
            <p:ph type="body" idx="1"/>
          </p:nvPr>
        </p:nvSpPr>
        <p:spPr>
          <a:xfrm>
            <a:off x="679768" y="4777959"/>
            <a:ext cx="5438100" cy="39093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9" name="Google Shape;39;g1136d0d7768_0_919:notes"/>
          <p:cNvSpPr txBox="1">
            <a:spLocks noGrp="1"/>
          </p:cNvSpPr>
          <p:nvPr>
            <p:ph type="sldNum" idx="12"/>
          </p:nvPr>
        </p:nvSpPr>
        <p:spPr>
          <a:xfrm>
            <a:off x="3850445" y="9430092"/>
            <a:ext cx="2945700" cy="49808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Roboto"/>
              <a:buNone/>
            </a:pPr>
            <a:fld id="{00000000-1234-1234-1234-123412341234}" type="slidenum">
              <a:rPr lang="el-GR" sz="1200" b="0" i="0" u="none" strike="noStrike" cap="none">
                <a:solidFill>
                  <a:srgbClr val="000000"/>
                </a:solidFill>
                <a:latin typeface="Roboto"/>
                <a:ea typeface="Roboto"/>
                <a:cs typeface="Roboto"/>
                <a:sym typeface="Roboto"/>
              </a:rPr>
              <a:t>1</a:t>
            </a:fld>
            <a:endParaRPr sz="1200" b="0" i="0" u="none" strike="noStrike" cap="none" dirty="0">
              <a:solidFill>
                <a:srgbClr val="000000"/>
              </a:solidFill>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BFAB5-A581-CEC3-B64F-61E9EAD0A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732B6-EE9D-167D-1F66-A431BE216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857575-AA17-424E-2846-BD806B6F30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6C45AF-BE60-1D6A-E631-9BB48C5DF58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l-GR" sz="1200" b="0" i="0" u="none" strike="noStrike" cap="none" smtClean="0">
                <a:solidFill>
                  <a:schemeClr val="dk1"/>
                </a:solidFill>
                <a:latin typeface="Roboto"/>
                <a:ea typeface="Roboto"/>
                <a:cs typeface="Roboto"/>
                <a:sym typeface="Roboto"/>
              </a:rPr>
              <a:t>2</a:t>
            </a:fld>
            <a:endParaRPr lang="el-GR" sz="1200" b="0" i="0" u="none" strike="noStrike" cap="none"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271764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1C4AF-F15B-5B81-0A5A-C3BD72F786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72350C-888E-6E54-E6C1-5CFAD1F20D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2FB19-3B91-D525-D14E-A9F2514AD459}"/>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prstClr val="black"/>
                </a:solidFill>
                <a:highlight>
                  <a:srgbClr val="FFFF00"/>
                </a:highlight>
                <a:latin typeface="Calibri" panose="020F0502020204030204" pitchFamily="34" charset="0"/>
                <a:ea typeface="Roboto"/>
                <a:cs typeface="Calibri" panose="020F0502020204030204" pitchFamily="34" charset="0"/>
                <a:sym typeface="Roboto"/>
              </a:rPr>
              <a:t>Σύνταξη απολογιστικής αναφοράς της δράσης, όπου θα αναφέρονται: αριθμός, φύλο, ηλικία εξυπηρετούμενων, ακάλυπτες ανάγκες υγείας, εντοπισμός κοινωνικών ανισοτήτων, υποκείμενα νοσήματα</a:t>
            </a:r>
            <a:endParaRPr lang="en-US" sz="1200" b="0" i="0" u="none" strike="noStrike" cap="none" dirty="0">
              <a:solidFill>
                <a:prstClr val="black"/>
              </a:solidFill>
              <a:highlight>
                <a:srgbClr val="FFFF00"/>
              </a:highlight>
              <a:latin typeface="Calibri" panose="020F0502020204030204" pitchFamily="34" charset="0"/>
              <a:ea typeface="Roboto"/>
              <a:cs typeface="Calibri" panose="020F0502020204030204" pitchFamily="34" charset="0"/>
              <a:sym typeface="Roboto"/>
            </a:endParaRPr>
          </a:p>
          <a:p>
            <a:endParaRPr lang="en-US" dirty="0"/>
          </a:p>
        </p:txBody>
      </p:sp>
      <p:sp>
        <p:nvSpPr>
          <p:cNvPr id="4" name="Slide Number Placeholder 3">
            <a:extLst>
              <a:ext uri="{FF2B5EF4-FFF2-40B4-BE49-F238E27FC236}">
                <a16:creationId xmlns:a16="http://schemas.microsoft.com/office/drawing/2014/main" id="{65A5072D-71D2-5171-A1E4-BDD1A264B957}"/>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l-GR" sz="1200" b="0" i="0" u="none" strike="noStrike" cap="none" smtClean="0">
                <a:solidFill>
                  <a:schemeClr val="dk1"/>
                </a:solidFill>
                <a:latin typeface="Roboto"/>
                <a:ea typeface="Roboto"/>
                <a:cs typeface="Roboto"/>
                <a:sym typeface="Roboto"/>
              </a:rPr>
              <a:t>4</a:t>
            </a:fld>
            <a:endParaRPr lang="el-GR" sz="1200" b="0" i="0" u="none" strike="noStrike" cap="none"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60863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13E3C-FFD7-F726-7E39-2350048805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425EC-2F2B-DFF6-D9D8-A9D15D7D8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41C101-5885-6010-C62F-733BC3530F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D0C5D2-C4AC-3078-A226-BBA6E2D2860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l-GR" sz="1200" b="0" i="0" u="none" strike="noStrike" cap="none" smtClean="0">
                <a:solidFill>
                  <a:schemeClr val="dk1"/>
                </a:solidFill>
                <a:latin typeface="Roboto"/>
                <a:ea typeface="Roboto"/>
                <a:cs typeface="Roboto"/>
                <a:sym typeface="Roboto"/>
              </a:rPr>
              <a:t>5</a:t>
            </a:fld>
            <a:endParaRPr lang="el-GR" sz="1200" b="0" i="0" u="none" strike="noStrike" cap="none"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17322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4_Custom Layout 1">
  <p:cSld name="14_Custom Layout_1">
    <p:spTree>
      <p:nvGrpSpPr>
        <p:cNvPr id="1" name="Shape 29"/>
        <p:cNvGrpSpPr/>
        <p:nvPr/>
      </p:nvGrpSpPr>
      <p:grpSpPr>
        <a:xfrm>
          <a:off x="0" y="0"/>
          <a:ext cx="0" cy="0"/>
          <a:chOff x="0" y="0"/>
          <a:chExt cx="0" cy="0"/>
        </a:xfrm>
      </p:grpSpPr>
      <p:sp>
        <p:nvSpPr>
          <p:cNvPr id="30" name="Google Shape;30;g2babe5de96e_0_41"/>
          <p:cNvSpPr txBox="1">
            <a:spLocks noGrp="1"/>
          </p:cNvSpPr>
          <p:nvPr>
            <p:ph type="title"/>
          </p:nvPr>
        </p:nvSpPr>
        <p:spPr>
          <a:xfrm>
            <a:off x="327600" y="225319"/>
            <a:ext cx="11342267" cy="835200"/>
          </a:xfrm>
          <a:prstGeom prst="rect">
            <a:avLst/>
          </a:prstGeom>
          <a:noFill/>
          <a:ln>
            <a:noFill/>
          </a:ln>
        </p:spPr>
        <p:txBody>
          <a:bodyPr spcFirstLastPara="1" wrap="square" lIns="108000" tIns="45700" rIns="91425" bIns="45700" anchor="b" anchorCtr="0">
            <a:noAutofit/>
          </a:bodyPr>
          <a:lstStyle>
            <a:lvl1pPr marR="0" lvl="0" algn="l">
              <a:lnSpc>
                <a:spcPct val="90000"/>
              </a:lnSpc>
              <a:spcBef>
                <a:spcPts val="0"/>
              </a:spcBef>
              <a:spcAft>
                <a:spcPts val="0"/>
              </a:spcAft>
              <a:buClr>
                <a:srgbClr val="000000"/>
              </a:buClr>
              <a:buSzPts val="3200"/>
              <a:buFont typeface="Arial"/>
              <a:buNone/>
              <a:defRPr sz="2600" b="1" i="0" u="none" strike="noStrike" cap="none">
                <a:solidFill>
                  <a:srgbClr val="31506D"/>
                </a:solidFill>
                <a:latin typeface="Calibri" panose="020F0502020204030204" pitchFamily="34" charset="0"/>
                <a:ea typeface="Calibri" panose="020F0502020204030204" pitchFamily="34" charset="0"/>
                <a:cs typeface="Calibri" panose="020F0502020204030204" pitchFamily="34" charset="0"/>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g2babe5de96e_0_41"/>
          <p:cNvSpPr txBox="1">
            <a:spLocks noGrp="1"/>
          </p:cNvSpPr>
          <p:nvPr>
            <p:ph type="body" idx="1"/>
          </p:nvPr>
        </p:nvSpPr>
        <p:spPr>
          <a:xfrm>
            <a:off x="326267" y="1077608"/>
            <a:ext cx="11343600" cy="367200"/>
          </a:xfrm>
          <a:prstGeom prst="rect">
            <a:avLst/>
          </a:prstGeom>
          <a:noFill/>
          <a:ln>
            <a:noFill/>
          </a:ln>
        </p:spPr>
        <p:txBody>
          <a:bodyPr spcFirstLastPara="1" wrap="square" lIns="108000"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2000" b="1" i="0" u="none" strike="noStrike" cap="none">
                <a:solidFill>
                  <a:srgbClr val="363636"/>
                </a:solidFill>
                <a:latin typeface="Calibri" panose="020F0502020204030204" pitchFamily="34" charset="0"/>
                <a:ea typeface="Calibri" panose="020F0502020204030204" pitchFamily="34" charset="0"/>
                <a:cs typeface="Calibri" panose="020F0502020204030204" pitchFamily="34" charset="0"/>
                <a:sym typeface="Calibri"/>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34" name="Google Shape;34;g2babe5de96e_0_41"/>
          <p:cNvSpPr txBox="1">
            <a:spLocks noGrp="1"/>
          </p:cNvSpPr>
          <p:nvPr>
            <p:ph type="ftr" idx="11"/>
          </p:nvPr>
        </p:nvSpPr>
        <p:spPr>
          <a:xfrm>
            <a:off x="809897" y="6377081"/>
            <a:ext cx="10315200" cy="255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pic>
        <p:nvPicPr>
          <p:cNvPr id="3" name="Picture 2">
            <a:extLst>
              <a:ext uri="{FF2B5EF4-FFF2-40B4-BE49-F238E27FC236}">
                <a16:creationId xmlns:a16="http://schemas.microsoft.com/office/drawing/2014/main" id="{048B253D-1562-B107-AF68-2775899C0EFD}"/>
              </a:ext>
            </a:extLst>
          </p:cNvPr>
          <p:cNvPicPr>
            <a:picLocks noChangeAspect="1"/>
          </p:cNvPicPr>
          <p:nvPr userDrawn="1"/>
        </p:nvPicPr>
        <p:blipFill>
          <a:blip r:embed="rId2"/>
          <a:stretch>
            <a:fillRect/>
          </a:stretch>
        </p:blipFill>
        <p:spPr>
          <a:xfrm>
            <a:off x="0" y="6257540"/>
            <a:ext cx="1822840" cy="565452"/>
          </a:xfrm>
          <a:prstGeom prst="rect">
            <a:avLst/>
          </a:prstGeom>
        </p:spPr>
      </p:pic>
      <p:pic>
        <p:nvPicPr>
          <p:cNvPr id="1026" name="Picture 2" descr="ΕΟΔΥ: Οδηγίες για παραμονή παιδιών &amp; εφήβων στο σπίτι — Stilida.com">
            <a:extLst>
              <a:ext uri="{FF2B5EF4-FFF2-40B4-BE49-F238E27FC236}">
                <a16:creationId xmlns:a16="http://schemas.microsoft.com/office/drawing/2014/main" id="{B8D42FF0-AAE7-604B-3485-20634167A2A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75849" y="6312438"/>
            <a:ext cx="545562" cy="545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Custom Layout 1" userDrawn="1">
  <p:cSld name="15_Custom Layout 1">
    <p:spTree>
      <p:nvGrpSpPr>
        <p:cNvPr id="1" name="Shape 29"/>
        <p:cNvGrpSpPr/>
        <p:nvPr/>
      </p:nvGrpSpPr>
      <p:grpSpPr>
        <a:xfrm>
          <a:off x="0" y="0"/>
          <a:ext cx="0" cy="0"/>
          <a:chOff x="0" y="0"/>
          <a:chExt cx="0" cy="0"/>
        </a:xfrm>
      </p:grpSpPr>
      <p:sp>
        <p:nvSpPr>
          <p:cNvPr id="30" name="Google Shape;30;g2babe5de96e_0_41"/>
          <p:cNvSpPr txBox="1">
            <a:spLocks noGrp="1"/>
          </p:cNvSpPr>
          <p:nvPr>
            <p:ph type="title"/>
          </p:nvPr>
        </p:nvSpPr>
        <p:spPr>
          <a:xfrm>
            <a:off x="327600" y="225319"/>
            <a:ext cx="9519427" cy="1009481"/>
          </a:xfrm>
          <a:prstGeom prst="rect">
            <a:avLst/>
          </a:prstGeom>
          <a:noFill/>
          <a:ln>
            <a:noFill/>
          </a:ln>
        </p:spPr>
        <p:txBody>
          <a:bodyPr spcFirstLastPara="1" wrap="square" lIns="108000" tIns="45700" rIns="91425" bIns="45700" anchor="t" anchorCtr="0">
            <a:noAutofit/>
          </a:bodyPr>
          <a:lstStyle>
            <a:lvl1pPr marR="0" lvl="0" algn="l">
              <a:lnSpc>
                <a:spcPct val="90000"/>
              </a:lnSpc>
              <a:spcBef>
                <a:spcPts val="0"/>
              </a:spcBef>
              <a:spcAft>
                <a:spcPts val="0"/>
              </a:spcAft>
              <a:buClr>
                <a:srgbClr val="000000"/>
              </a:buClr>
              <a:buSzPts val="3200"/>
              <a:buFont typeface="Arial"/>
              <a:buNone/>
              <a:defRPr sz="3000" b="1" i="0" u="none" strike="noStrike" cap="none">
                <a:solidFill>
                  <a:srgbClr val="31506D"/>
                </a:solidFill>
                <a:latin typeface="Calibri" panose="020F0502020204030204" pitchFamily="34" charset="0"/>
                <a:ea typeface="Calibri" panose="020F0502020204030204" pitchFamily="34" charset="0"/>
                <a:cs typeface="Calibri" panose="020F0502020204030204" pitchFamily="34" charset="0"/>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g2babe5de96e_0_41"/>
          <p:cNvSpPr txBox="1">
            <a:spLocks noGrp="1"/>
          </p:cNvSpPr>
          <p:nvPr>
            <p:ph type="ftr" idx="11"/>
          </p:nvPr>
        </p:nvSpPr>
        <p:spPr>
          <a:xfrm>
            <a:off x="809897" y="6377081"/>
            <a:ext cx="10315200" cy="255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pic>
        <p:nvPicPr>
          <p:cNvPr id="3" name="Picture 2">
            <a:extLst>
              <a:ext uri="{FF2B5EF4-FFF2-40B4-BE49-F238E27FC236}">
                <a16:creationId xmlns:a16="http://schemas.microsoft.com/office/drawing/2014/main" id="{048B253D-1562-B107-AF68-2775899C0EFD}"/>
              </a:ext>
            </a:extLst>
          </p:cNvPr>
          <p:cNvPicPr>
            <a:picLocks noChangeAspect="1"/>
          </p:cNvPicPr>
          <p:nvPr userDrawn="1"/>
        </p:nvPicPr>
        <p:blipFill>
          <a:blip r:embed="rId2"/>
          <a:srcRect t="9708" b="10048"/>
          <a:stretch/>
        </p:blipFill>
        <p:spPr>
          <a:xfrm>
            <a:off x="9847027" y="12220"/>
            <a:ext cx="1822840" cy="453745"/>
          </a:xfrm>
          <a:prstGeom prst="rect">
            <a:avLst/>
          </a:prstGeom>
        </p:spPr>
      </p:pic>
      <p:pic>
        <p:nvPicPr>
          <p:cNvPr id="1026" name="Picture 2" descr="ΕΟΔΥ: Οδηγίες για παραμονή παιδιών &amp; εφήβων στο σπίτι — Stilida.com">
            <a:extLst>
              <a:ext uri="{FF2B5EF4-FFF2-40B4-BE49-F238E27FC236}">
                <a16:creationId xmlns:a16="http://schemas.microsoft.com/office/drawing/2014/main" id="{B8D42FF0-AAE7-604B-3485-20634167A2A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622876" y="12220"/>
            <a:ext cx="545562" cy="54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0692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A31CE53-168E-EA1A-E6CB-3437281B09D1}"/>
              </a:ext>
            </a:extLst>
          </p:cNvPr>
          <p:cNvGraphicFramePr>
            <a:graphicFrameLocks noChangeAspect="1"/>
          </p:cNvGraphicFramePr>
          <p:nvPr userDrawn="1">
            <p:custDataLst>
              <p:tags r:id="rId5"/>
            </p:custDataLst>
            <p:extLst>
              <p:ext uri="{D42A27DB-BD31-4B8C-83A1-F6EECF244321}">
                <p14:modId xmlns:p14="http://schemas.microsoft.com/office/powerpoint/2010/main" val="3520391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0" imgH="409" progId="TCLayout.ActiveDocument.1">
                  <p:embed/>
                </p:oleObj>
              </mc:Choice>
              <mc:Fallback>
                <p:oleObj name="think-cell Slide" r:id="rId6" imgW="410" imgH="409" progId="TCLayout.ActiveDocument.1">
                  <p:embed/>
                  <p:pic>
                    <p:nvPicPr>
                      <p:cNvPr id="3" name="think-cell data - do not delete" hidden="1">
                        <a:extLst>
                          <a:ext uri="{FF2B5EF4-FFF2-40B4-BE49-F238E27FC236}">
                            <a16:creationId xmlns:a16="http://schemas.microsoft.com/office/drawing/2014/main" id="{CA31CE53-168E-EA1A-E6CB-3437281B09D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Google Shape;10;g1136d0d7768_0_1535"/>
          <p:cNvSpPr txBox="1">
            <a:spLocks noGrp="1"/>
          </p:cNvSpPr>
          <p:nvPr>
            <p:ph type="title"/>
          </p:nvPr>
        </p:nvSpPr>
        <p:spPr>
          <a:xfrm>
            <a:off x="838200" y="365125"/>
            <a:ext cx="9097652" cy="7398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53356"/>
              </a:buClr>
              <a:buSzPts val="3200"/>
              <a:buFont typeface="Helvetica Neue"/>
              <a:buNone/>
              <a:defRPr sz="3200" b="0" i="0" u="none" strike="noStrike" cap="none">
                <a:solidFill>
                  <a:srgbClr val="253356"/>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5"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5.svg"/><Relationship Id="rId5" Type="http://schemas.openxmlformats.org/officeDocument/2006/relationships/image" Target="../media/image10.png"/><Relationship Id="rId15" Type="http://schemas.openxmlformats.org/officeDocument/2006/relationships/image" Target="../media/image19.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9.svg"/><Relationship Id="rId9" Type="http://schemas.openxmlformats.org/officeDocument/2006/relationships/image" Target="../media/image3.jpeg"/><Relationship Id="rId14"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png"/><Relationship Id="rId7"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3.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g1136d0d7768_0_919"/>
          <p:cNvSpPr/>
          <p:nvPr/>
        </p:nvSpPr>
        <p:spPr>
          <a:xfrm>
            <a:off x="0" y="-1"/>
            <a:ext cx="9532404" cy="6858000"/>
          </a:xfrm>
          <a:prstGeom prst="rect">
            <a:avLst/>
          </a:prstGeom>
          <a:solidFill>
            <a:srgbClr val="013476"/>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chemeClr val="lt1"/>
              </a:solidFill>
              <a:latin typeface="Arial"/>
              <a:ea typeface="Arial"/>
              <a:cs typeface="Arial"/>
              <a:sym typeface="Arial"/>
            </a:endParaRPr>
          </a:p>
        </p:txBody>
      </p:sp>
      <p:pic>
        <p:nvPicPr>
          <p:cNvPr id="44" name="Google Shape;44;g1136d0d7768_0_919" descr="A close up of a logo&#10;&#10;Description automatically generated"/>
          <p:cNvPicPr preferRelativeResize="0"/>
          <p:nvPr/>
        </p:nvPicPr>
        <p:blipFill rotWithShape="1">
          <a:blip r:embed="rId3">
            <a:alphaModFix/>
          </a:blip>
          <a:srcRect l="70000"/>
          <a:stretch/>
        </p:blipFill>
        <p:spPr>
          <a:xfrm>
            <a:off x="8534400" y="-1"/>
            <a:ext cx="3657600" cy="6858001"/>
          </a:xfrm>
          <a:prstGeom prst="rect">
            <a:avLst/>
          </a:prstGeom>
          <a:noFill/>
          <a:ln>
            <a:noFill/>
          </a:ln>
        </p:spPr>
      </p:pic>
      <p:sp>
        <p:nvSpPr>
          <p:cNvPr id="46" name="Google Shape;46;g1136d0d7768_0_919"/>
          <p:cNvSpPr txBox="1"/>
          <p:nvPr/>
        </p:nvSpPr>
        <p:spPr>
          <a:xfrm>
            <a:off x="391250" y="2492306"/>
            <a:ext cx="9532404" cy="2988467"/>
          </a:xfrm>
          <a:prstGeom prst="rect">
            <a:avLst/>
          </a:prstGeom>
          <a:noFill/>
          <a:ln>
            <a:noFill/>
          </a:ln>
        </p:spPr>
        <p:txBody>
          <a:bodyPr spcFirstLastPara="1" wrap="square" lIns="91425" tIns="45700" rIns="91425" bIns="45700" anchor="t" anchorCtr="0">
            <a:noAutofit/>
          </a:bodyPr>
          <a:lstStyle/>
          <a:p>
            <a:pPr marL="0" lvl="0" indent="0">
              <a:buSzPts val="3600"/>
              <a:buFont typeface="Arial"/>
              <a:buNone/>
            </a:pPr>
            <a:r>
              <a:rPr lang="el-GR" sz="3600" b="1" dirty="0">
                <a:solidFill>
                  <a:srgbClr val="FFFFFF"/>
                </a:solidFill>
                <a:latin typeface="72" panose="020B0503030000000003" pitchFamily="34" charset="0"/>
                <a:cs typeface="72" panose="020B0503030000000003" pitchFamily="34" charset="0"/>
                <a:sym typeface="Calibri"/>
              </a:rPr>
              <a:t>Κινητές Ομάδες </a:t>
            </a:r>
          </a:p>
          <a:p>
            <a:pPr marL="0" lvl="0" indent="0">
              <a:buSzPts val="3600"/>
              <a:buFont typeface="Arial"/>
              <a:buNone/>
            </a:pPr>
            <a:r>
              <a:rPr lang="el-GR" sz="3600" b="1" dirty="0">
                <a:solidFill>
                  <a:srgbClr val="FFFFFF"/>
                </a:solidFill>
                <a:latin typeface="72" panose="020B0503030000000003" pitchFamily="34" charset="0"/>
                <a:cs typeface="72" panose="020B0503030000000003" pitchFamily="34" charset="0"/>
                <a:sym typeface="Calibri"/>
              </a:rPr>
              <a:t>Πρωτοβάθμιας Φροντίδας Υγείας</a:t>
            </a:r>
          </a:p>
        </p:txBody>
      </p:sp>
      <p:sp>
        <p:nvSpPr>
          <p:cNvPr id="47" name="Google Shape;47;g1136d0d7768_0_919"/>
          <p:cNvSpPr txBox="1"/>
          <p:nvPr/>
        </p:nvSpPr>
        <p:spPr>
          <a:xfrm>
            <a:off x="518333" y="5635007"/>
            <a:ext cx="8780400" cy="60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200"/>
              <a:buFont typeface="Roboto"/>
              <a:buNone/>
            </a:pPr>
            <a:r>
              <a:rPr lang="el-GR" sz="1800" dirty="0">
                <a:solidFill>
                  <a:srgbClr val="FFFFFF"/>
                </a:solidFill>
                <a:latin typeface="72 Black" panose="020B0A04030603020204" pitchFamily="34" charset="0"/>
                <a:cs typeface="72 Black" panose="020B0A04030603020204" pitchFamily="34" charset="0"/>
                <a:sym typeface="Calibri"/>
              </a:rPr>
              <a:t>Νοέμβριος 2025</a:t>
            </a:r>
            <a:endParaRPr sz="1800" dirty="0">
              <a:solidFill>
                <a:srgbClr val="FFFFFF"/>
              </a:solidFill>
              <a:latin typeface="72 Black" panose="020B0A04030603020204" pitchFamily="34" charset="0"/>
              <a:cs typeface="72 Black" panose="020B0A04030603020204" pitchFamily="34" charset="0"/>
              <a:sym typeface="Calibri"/>
            </a:endParaRPr>
          </a:p>
        </p:txBody>
      </p:sp>
      <p:sp>
        <p:nvSpPr>
          <p:cNvPr id="2" name="Google Shape;42;g1136d0d7768_0_919">
            <a:extLst>
              <a:ext uri="{FF2B5EF4-FFF2-40B4-BE49-F238E27FC236}">
                <a16:creationId xmlns:a16="http://schemas.microsoft.com/office/drawing/2014/main" id="{898DCE50-4D33-8037-461A-07AA1F7B3F89}"/>
              </a:ext>
            </a:extLst>
          </p:cNvPr>
          <p:cNvSpPr/>
          <p:nvPr/>
        </p:nvSpPr>
        <p:spPr>
          <a:xfrm>
            <a:off x="1516986" y="759933"/>
            <a:ext cx="4741800" cy="3024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lnSpc>
                <a:spcPct val="100000"/>
              </a:lnSpc>
              <a:spcBef>
                <a:spcPts val="0"/>
              </a:spcBef>
              <a:spcAft>
                <a:spcPts val="0"/>
              </a:spcAft>
              <a:buClr>
                <a:srgbClr val="FFFFFF"/>
              </a:buClr>
              <a:buSzPts val="2000"/>
              <a:buFont typeface="Calibri"/>
              <a:buNone/>
            </a:pPr>
            <a:r>
              <a:rPr lang="el-GR" sz="2000" b="1" i="0" u="none" strike="noStrike" cap="none" dirty="0">
                <a:solidFill>
                  <a:srgbClr val="FFFFFF"/>
                </a:solidFill>
                <a:latin typeface="Calibri"/>
                <a:ea typeface="Calibri"/>
                <a:cs typeface="Calibri"/>
                <a:sym typeface="Calibri"/>
              </a:rPr>
              <a:t>ΕΛΛΗΝΙΚΗ ΔΗΜΟΚΡΑΤΙΑ</a:t>
            </a:r>
            <a:endParaRPr sz="1400" b="0" i="0" u="none" strike="noStrike" cap="none" dirty="0">
              <a:solidFill>
                <a:srgbClr val="000000"/>
              </a:solidFill>
              <a:latin typeface="Arial"/>
              <a:ea typeface="Arial"/>
              <a:cs typeface="Arial"/>
              <a:sym typeface="Arial"/>
            </a:endParaRPr>
          </a:p>
        </p:txBody>
      </p:sp>
      <p:sp>
        <p:nvSpPr>
          <p:cNvPr id="3" name="Google Shape;43;g1136d0d7768_0_919">
            <a:extLst>
              <a:ext uri="{FF2B5EF4-FFF2-40B4-BE49-F238E27FC236}">
                <a16:creationId xmlns:a16="http://schemas.microsoft.com/office/drawing/2014/main" id="{AD8059A9-0FD1-AEAD-905E-5F90ABD6815D}"/>
              </a:ext>
            </a:extLst>
          </p:cNvPr>
          <p:cNvSpPr/>
          <p:nvPr/>
        </p:nvSpPr>
        <p:spPr>
          <a:xfrm>
            <a:off x="1516986" y="1107277"/>
            <a:ext cx="4741800" cy="3024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lnSpc>
                <a:spcPct val="100000"/>
              </a:lnSpc>
              <a:spcBef>
                <a:spcPts val="0"/>
              </a:spcBef>
              <a:spcAft>
                <a:spcPts val="0"/>
              </a:spcAft>
              <a:buClr>
                <a:srgbClr val="FFFFFF"/>
              </a:buClr>
              <a:buSzPts val="2000"/>
              <a:buFont typeface="Calibri"/>
              <a:buNone/>
            </a:pPr>
            <a:r>
              <a:rPr lang="el-GR" sz="2000" b="0" i="0" u="none" strike="noStrike" cap="none" dirty="0">
                <a:solidFill>
                  <a:srgbClr val="FFFFFF"/>
                </a:solidFill>
                <a:latin typeface="Calibri"/>
                <a:ea typeface="Calibri"/>
                <a:cs typeface="Calibri"/>
                <a:sym typeface="Calibri"/>
              </a:rPr>
              <a:t>Υπουργείο Υγείας</a:t>
            </a:r>
            <a:endParaRPr sz="1400" b="0" i="0" u="none" strike="noStrike" cap="none" dirty="0">
              <a:solidFill>
                <a:srgbClr val="000000"/>
              </a:solidFill>
              <a:latin typeface="Arial"/>
              <a:ea typeface="Arial"/>
              <a:cs typeface="Arial"/>
              <a:sym typeface="Arial"/>
            </a:endParaRPr>
          </a:p>
        </p:txBody>
      </p:sp>
      <p:pic>
        <p:nvPicPr>
          <p:cNvPr id="4" name="Google Shape;45;g1136d0d7768_0_919" descr="A close up of a logo&#10;&#10;Description automatically generated">
            <a:extLst>
              <a:ext uri="{FF2B5EF4-FFF2-40B4-BE49-F238E27FC236}">
                <a16:creationId xmlns:a16="http://schemas.microsoft.com/office/drawing/2014/main" id="{B3B484E7-D873-7920-BC9A-EB3A4C09243D}"/>
              </a:ext>
            </a:extLst>
          </p:cNvPr>
          <p:cNvPicPr preferRelativeResize="0"/>
          <p:nvPr/>
        </p:nvPicPr>
        <p:blipFill rotWithShape="1">
          <a:blip r:embed="rId3">
            <a:alphaModFix/>
          </a:blip>
          <a:srcRect l="2029" t="5223" r="87558" b="75701"/>
          <a:stretch/>
        </p:blipFill>
        <p:spPr>
          <a:xfrm>
            <a:off x="247650" y="424126"/>
            <a:ext cx="1269335" cy="1308246"/>
          </a:xfrm>
          <a:prstGeom prst="rect">
            <a:avLst/>
          </a:prstGeom>
          <a:noFill/>
          <a:ln>
            <a:noFill/>
          </a:ln>
        </p:spPr>
      </p:pic>
      <p:pic>
        <p:nvPicPr>
          <p:cNvPr id="5" name="Εικόνα 2" descr="Εικόνα που περιέχει γραφικά, clipart&#10;&#10;Το περιεχόμενο που δημιουργείται από AI ενδέχεται να είναι εσφαλμένο.">
            <a:extLst>
              <a:ext uri="{FF2B5EF4-FFF2-40B4-BE49-F238E27FC236}">
                <a16:creationId xmlns:a16="http://schemas.microsoft.com/office/drawing/2014/main" id="{4FD56B00-98A3-539F-40FA-B933782CC4E8}"/>
              </a:ext>
            </a:extLst>
          </p:cNvPr>
          <p:cNvPicPr>
            <a:picLocks noChangeAspect="1"/>
          </p:cNvPicPr>
          <p:nvPr/>
        </p:nvPicPr>
        <p:blipFill>
          <a:blip r:embed="rId4"/>
          <a:stretch>
            <a:fillRect/>
          </a:stretch>
        </p:blipFill>
        <p:spPr>
          <a:xfrm>
            <a:off x="4609185" y="561073"/>
            <a:ext cx="961449" cy="1108012"/>
          </a:xfrm>
          <a:prstGeom prst="rect">
            <a:avLst/>
          </a:prstGeom>
          <a:solidFill>
            <a:schemeClr val="lt1"/>
          </a:solidFill>
        </p:spPr>
      </p:pic>
      <p:sp>
        <p:nvSpPr>
          <p:cNvPr id="6" name="Google Shape;42;g1136d0d7768_0_919">
            <a:extLst>
              <a:ext uri="{FF2B5EF4-FFF2-40B4-BE49-F238E27FC236}">
                <a16:creationId xmlns:a16="http://schemas.microsoft.com/office/drawing/2014/main" id="{A0A0C885-CC72-5A96-5F9D-396BEF3327AF}"/>
              </a:ext>
            </a:extLst>
          </p:cNvPr>
          <p:cNvSpPr/>
          <p:nvPr/>
        </p:nvSpPr>
        <p:spPr>
          <a:xfrm>
            <a:off x="5621400" y="933605"/>
            <a:ext cx="3319400" cy="302400"/>
          </a:xfrm>
          <a:prstGeom prst="snip2DiagRect">
            <a:avLst>
              <a:gd name="adj1" fmla="val 0"/>
              <a:gd name="adj2" fmla="val 16667"/>
            </a:avLst>
          </a:prstGeom>
          <a:solidFill>
            <a:srgbClr val="013476"/>
          </a:solidFill>
          <a:ln>
            <a:noFill/>
          </a:ln>
        </p:spPr>
        <p:txBody>
          <a:bodyPr spcFirstLastPara="1" wrap="square" lIns="111175" tIns="15850" rIns="111175" bIns="15850" anchor="ctr" anchorCtr="0">
            <a:noAutofit/>
          </a:bodyPr>
          <a:lstStyle/>
          <a:p>
            <a:pPr marL="0" marR="0" lvl="0" indent="0" algn="l" rtl="0">
              <a:lnSpc>
                <a:spcPct val="100000"/>
              </a:lnSpc>
              <a:spcBef>
                <a:spcPts val="0"/>
              </a:spcBef>
              <a:spcAft>
                <a:spcPts val="0"/>
              </a:spcAft>
              <a:buClr>
                <a:srgbClr val="FFFFFF"/>
              </a:buClr>
              <a:buSzPts val="2000"/>
              <a:buFont typeface="Calibri"/>
              <a:buNone/>
            </a:pPr>
            <a:r>
              <a:rPr lang="el-GR" sz="2000" b="1" i="0" u="none" strike="noStrike" cap="none" dirty="0">
                <a:solidFill>
                  <a:srgbClr val="FFFFFF"/>
                </a:solidFill>
                <a:latin typeface="Calibri"/>
                <a:ea typeface="Calibri"/>
                <a:cs typeface="Calibri"/>
                <a:sym typeface="Calibri"/>
              </a:rPr>
              <a:t>Εθνικός Οργανισμός Δημόσιας Υγείας (ΕΟΔΥ)</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6E25D9E2-C674-4231-4D9F-4DFF15C25108}"/>
              </a:ext>
            </a:extLst>
          </p:cNvPr>
          <p:cNvPicPr>
            <a:picLocks noChangeAspect="1"/>
          </p:cNvPicPr>
          <p:nvPr/>
        </p:nvPicPr>
        <p:blipFill>
          <a:blip r:embed="rId2"/>
          <a:stretch>
            <a:fillRect/>
          </a:stretch>
        </p:blipFill>
        <p:spPr>
          <a:xfrm>
            <a:off x="984379" y="1343025"/>
            <a:ext cx="10223242" cy="4797072"/>
          </a:xfrm>
          <a:prstGeom prst="rect">
            <a:avLst/>
          </a:prstGeom>
        </p:spPr>
      </p:pic>
      <p:sp>
        <p:nvSpPr>
          <p:cNvPr id="2" name="Τίτλος 1">
            <a:extLst>
              <a:ext uri="{FF2B5EF4-FFF2-40B4-BE49-F238E27FC236}">
                <a16:creationId xmlns:a16="http://schemas.microsoft.com/office/drawing/2014/main" id="{EDD02663-C11E-2E87-370C-E2968CE3243D}"/>
              </a:ext>
            </a:extLst>
          </p:cNvPr>
          <p:cNvSpPr>
            <a:spLocks noGrp="1"/>
          </p:cNvSpPr>
          <p:nvPr>
            <p:ph type="title"/>
          </p:nvPr>
        </p:nvSpPr>
        <p:spPr>
          <a:xfrm>
            <a:off x="327025" y="225425"/>
            <a:ext cx="11342688" cy="679739"/>
          </a:xfrm>
        </p:spPr>
        <p:txBody>
          <a:bodyPr/>
          <a:lstStyle/>
          <a:p>
            <a:r>
              <a:rPr lang="el-GR" dirty="0"/>
              <a:t>Πιλοτική εφαρμογή των ΚΟΜΥ</a:t>
            </a:r>
          </a:p>
        </p:txBody>
      </p:sp>
      <p:sp>
        <p:nvSpPr>
          <p:cNvPr id="3" name="Θέση κειμένου 2">
            <a:extLst>
              <a:ext uri="{FF2B5EF4-FFF2-40B4-BE49-F238E27FC236}">
                <a16:creationId xmlns:a16="http://schemas.microsoft.com/office/drawing/2014/main" id="{9119D9CA-AE9C-B1A8-17EF-E7EEBE19C431}"/>
              </a:ext>
            </a:extLst>
          </p:cNvPr>
          <p:cNvSpPr>
            <a:spLocks noGrp="1"/>
          </p:cNvSpPr>
          <p:nvPr>
            <p:ph type="body" idx="1"/>
          </p:nvPr>
        </p:nvSpPr>
        <p:spPr>
          <a:xfrm>
            <a:off x="327025" y="906509"/>
            <a:ext cx="11342688" cy="366712"/>
          </a:xfrm>
        </p:spPr>
        <p:txBody>
          <a:bodyPr/>
          <a:lstStyle/>
          <a:p>
            <a:r>
              <a:rPr lang="el-GR" dirty="0"/>
              <a:t>Τα αποτελέσματα των ΚΟΜΥ στην πιλοτική τους εφαρμογή: </a:t>
            </a:r>
          </a:p>
        </p:txBody>
      </p:sp>
      <p:sp>
        <p:nvSpPr>
          <p:cNvPr id="6" name="TextBox 5">
            <a:extLst>
              <a:ext uri="{FF2B5EF4-FFF2-40B4-BE49-F238E27FC236}">
                <a16:creationId xmlns:a16="http://schemas.microsoft.com/office/drawing/2014/main" id="{725BBA78-80E1-B221-F3A4-F4A20824BF31}"/>
              </a:ext>
            </a:extLst>
          </p:cNvPr>
          <p:cNvSpPr txBox="1"/>
          <p:nvPr/>
        </p:nvSpPr>
        <p:spPr>
          <a:xfrm>
            <a:off x="2558472" y="2571584"/>
            <a:ext cx="7075055" cy="1631216"/>
          </a:xfrm>
          <a:prstGeom prst="rect">
            <a:avLst/>
          </a:prstGeom>
          <a:noFill/>
        </p:spPr>
        <p:txBody>
          <a:bodyPr wrap="square">
            <a:spAutoFit/>
          </a:bodyPr>
          <a:lstStyle/>
          <a:p>
            <a:pPr marL="571500" lvl="0" indent="-571500" algn="l" rtl="0">
              <a:buFont typeface="Wingdings" panose="05000000000000000000" pitchFamily="2" charset="2"/>
              <a:buChar char="ü"/>
              <a:defRPr/>
            </a:pPr>
            <a:r>
              <a:rPr lang="el-GR" sz="2400" b="1" i="1" dirty="0">
                <a:solidFill>
                  <a:srgbClr val="242852"/>
                </a:solidFill>
              </a:rPr>
              <a:t>5.000</a:t>
            </a:r>
            <a:r>
              <a:rPr lang="en-US" sz="2400" b="1" i="1" dirty="0">
                <a:solidFill>
                  <a:srgbClr val="242852"/>
                </a:solidFill>
                <a:latin typeface="Arial"/>
                <a:cs typeface="Arial"/>
                <a:sym typeface="Arial"/>
              </a:rPr>
              <a:t> </a:t>
            </a:r>
            <a:r>
              <a:rPr lang="el-GR" sz="2400" b="1" i="1" dirty="0">
                <a:solidFill>
                  <a:srgbClr val="242852"/>
                </a:solidFill>
                <a:latin typeface="Arial"/>
                <a:cs typeface="Arial"/>
                <a:sym typeface="Arial"/>
              </a:rPr>
              <a:t>πολίτες εξετάσθηκαν τόσο κατ’ </a:t>
            </a:r>
            <a:r>
              <a:rPr lang="el-GR" sz="2400" b="1" i="1" dirty="0" err="1">
                <a:solidFill>
                  <a:srgbClr val="242852"/>
                </a:solidFill>
                <a:latin typeface="Arial"/>
                <a:cs typeface="Arial"/>
                <a:sym typeface="Arial"/>
              </a:rPr>
              <a:t>οίκον</a:t>
            </a:r>
            <a:r>
              <a:rPr lang="el-GR" sz="2400" b="1" i="1" dirty="0">
                <a:solidFill>
                  <a:srgbClr val="242852"/>
                </a:solidFill>
                <a:latin typeface="Arial"/>
                <a:cs typeface="Arial"/>
                <a:sym typeface="Arial"/>
              </a:rPr>
              <a:t> όσο και στην κοινότητα</a:t>
            </a:r>
          </a:p>
          <a:p>
            <a:pPr lvl="0" algn="l" rtl="0">
              <a:defRPr/>
            </a:pPr>
            <a:endParaRPr lang="el-GR" sz="2800" b="1" i="1" dirty="0">
              <a:solidFill>
                <a:srgbClr val="242852"/>
              </a:solidFill>
              <a:latin typeface="Arial"/>
              <a:cs typeface="Arial"/>
              <a:sym typeface="Arial"/>
            </a:endParaRPr>
          </a:p>
          <a:p>
            <a:pPr marL="571500" lvl="0" indent="-571500" algn="l" rtl="0">
              <a:buFont typeface="Wingdings" panose="05000000000000000000" pitchFamily="2" charset="2"/>
              <a:buChar char="ü"/>
              <a:defRPr/>
            </a:pPr>
            <a:r>
              <a:rPr lang="el-GR" sz="2400" b="1" i="1" dirty="0">
                <a:solidFill>
                  <a:srgbClr val="242852"/>
                </a:solidFill>
                <a:latin typeface="Arial"/>
                <a:cs typeface="Arial"/>
                <a:sym typeface="Arial"/>
              </a:rPr>
              <a:t>175 διαφορετικά σημεία σε όλη την Ελλάδα</a:t>
            </a:r>
            <a:endParaRPr lang="en-US" sz="2400" b="1" i="1" dirty="0">
              <a:solidFill>
                <a:srgbClr val="242852"/>
              </a:solidFill>
              <a:latin typeface="Arial"/>
              <a:cs typeface="Arial"/>
              <a:sym typeface="Arial"/>
            </a:endParaRPr>
          </a:p>
        </p:txBody>
      </p:sp>
      <p:sp>
        <p:nvSpPr>
          <p:cNvPr id="10" name="TextBox 9">
            <a:extLst>
              <a:ext uri="{FF2B5EF4-FFF2-40B4-BE49-F238E27FC236}">
                <a16:creationId xmlns:a16="http://schemas.microsoft.com/office/drawing/2014/main" id="{1B090322-2F53-B364-7550-DAC0457A663F}"/>
              </a:ext>
            </a:extLst>
          </p:cNvPr>
          <p:cNvSpPr txBox="1"/>
          <p:nvPr/>
        </p:nvSpPr>
        <p:spPr>
          <a:xfrm>
            <a:off x="1152888" y="5200526"/>
            <a:ext cx="10054733" cy="461665"/>
          </a:xfrm>
          <a:prstGeom prst="rect">
            <a:avLst/>
          </a:prstGeom>
          <a:noFill/>
        </p:spPr>
        <p:txBody>
          <a:bodyPr wrap="square">
            <a:spAutoFit/>
          </a:bodyPr>
          <a:lstStyle/>
          <a:p>
            <a:r>
              <a:rPr lang="el-GR" sz="2400" b="1" i="1" dirty="0">
                <a:solidFill>
                  <a:srgbClr val="242852"/>
                </a:solidFill>
              </a:rPr>
              <a:t>Τον Νοέμβριο οι ΚΟΜΥ επισκέπτονται 900 σημεία σε όλη τη χώρα.</a:t>
            </a:r>
          </a:p>
        </p:txBody>
      </p:sp>
    </p:spTree>
    <p:extLst>
      <p:ext uri="{BB962C8B-B14F-4D97-AF65-F5344CB8AC3E}">
        <p14:creationId xmlns:p14="http://schemas.microsoft.com/office/powerpoint/2010/main" val="212679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855336"/>
          </a:xfrm>
        </p:spPr>
        <p:txBody>
          <a:bodyPr/>
          <a:lstStyle/>
          <a:p>
            <a:r>
              <a:rPr lang="el-GR" dirty="0"/>
              <a:t>Προγραμματισμός Νοεμβρίου </a:t>
            </a:r>
            <a:br>
              <a:rPr lang="el-GR" dirty="0"/>
            </a:br>
            <a:endParaRPr lang="el-GR" sz="2000" dirty="0">
              <a:solidFill>
                <a:srgbClr val="363636"/>
              </a:solidFill>
            </a:endParaRPr>
          </a:p>
        </p:txBody>
      </p:sp>
      <p:graphicFrame>
        <p:nvGraphicFramePr>
          <p:cNvPr id="4" name="Πίνακας 3"/>
          <p:cNvGraphicFramePr>
            <a:graphicFrameLocks noGrp="1"/>
          </p:cNvGraphicFramePr>
          <p:nvPr>
            <p:extLst>
              <p:ext uri="{D42A27DB-BD31-4B8C-83A1-F6EECF244321}">
                <p14:modId xmlns:p14="http://schemas.microsoft.com/office/powerpoint/2010/main" val="354975906"/>
              </p:ext>
            </p:extLst>
          </p:nvPr>
        </p:nvGraphicFramePr>
        <p:xfrm>
          <a:off x="1596000" y="1167692"/>
          <a:ext cx="9000000" cy="4522617"/>
        </p:xfrm>
        <a:graphic>
          <a:graphicData uri="http://schemas.openxmlformats.org/drawingml/2006/table">
            <a:tbl>
              <a:tblPr/>
              <a:tblGrid>
                <a:gridCol w="1978473">
                  <a:extLst>
                    <a:ext uri="{9D8B030D-6E8A-4147-A177-3AD203B41FA5}">
                      <a16:colId xmlns:a16="http://schemas.microsoft.com/office/drawing/2014/main" val="3956870434"/>
                    </a:ext>
                  </a:extLst>
                </a:gridCol>
                <a:gridCol w="1983362">
                  <a:extLst>
                    <a:ext uri="{9D8B030D-6E8A-4147-A177-3AD203B41FA5}">
                      <a16:colId xmlns:a16="http://schemas.microsoft.com/office/drawing/2014/main" val="3303002224"/>
                    </a:ext>
                  </a:extLst>
                </a:gridCol>
                <a:gridCol w="2740690">
                  <a:extLst>
                    <a:ext uri="{9D8B030D-6E8A-4147-A177-3AD203B41FA5}">
                      <a16:colId xmlns:a16="http://schemas.microsoft.com/office/drawing/2014/main" val="1865124324"/>
                    </a:ext>
                  </a:extLst>
                </a:gridCol>
                <a:gridCol w="2297475">
                  <a:extLst>
                    <a:ext uri="{9D8B030D-6E8A-4147-A177-3AD203B41FA5}">
                      <a16:colId xmlns:a16="http://schemas.microsoft.com/office/drawing/2014/main" val="2957667176"/>
                    </a:ext>
                  </a:extLst>
                </a:gridCol>
              </a:tblGrid>
              <a:tr h="1182346">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78892162"/>
                  </a:ext>
                </a:extLst>
              </a:tr>
              <a:tr h="303661">
                <a:tc rowSpan="11">
                  <a:txBody>
                    <a:bodyPr/>
                    <a:lstStyle/>
                    <a:p>
                      <a:pPr algn="ctr" fontAlgn="ctr"/>
                      <a:r>
                        <a:rPr lang="el-GR" sz="1400" b="1" i="0" u="none" strike="noStrike" dirty="0">
                          <a:solidFill>
                            <a:srgbClr val="000000"/>
                          </a:solidFill>
                          <a:effectLst/>
                          <a:latin typeface="Calibri" panose="020F0502020204030204" pitchFamily="34" charset="0"/>
                        </a:rPr>
                        <a:t>ΚΟΖΑΝΗΣ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ΚΟΖΑΝΗΣ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ΟΙΝΟΗ</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4/11/2025</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9048825"/>
                  </a:ext>
                </a:extLst>
              </a:tr>
              <a:tr h="30366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ΚΟΖΑΝΗΣ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ΑΙΑΝΗ</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7/11/2025</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2477158"/>
                  </a:ext>
                </a:extLst>
              </a:tr>
              <a:tr h="30366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ΚΟΖΑΝΗΣ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ΠΤΕΛΕΑ</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10/11/2025</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317004"/>
                  </a:ext>
                </a:extLst>
              </a:tr>
              <a:tr h="30366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ΚΟΖΑΝΗΣ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ΠΕΤΡΑΝΑ</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12/11/2025</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5198600"/>
                  </a:ext>
                </a:extLst>
              </a:tr>
              <a:tr h="30366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ΕΟΡΔΑΙΑΣ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ΒΛΑΣΤΗ</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13/11/2025</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341691"/>
                  </a:ext>
                </a:extLst>
              </a:tr>
              <a:tr h="30366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ΒΟΪΟΥ</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ΠΕΝΤΑΛΟΦΟΣ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098178"/>
                  </a:ext>
                </a:extLst>
              </a:tr>
              <a:tr h="30366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ΚΟΖΑΝΗΣ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ΠΟΛΥΜΥΛΟΣ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979086"/>
                  </a:ext>
                </a:extLst>
              </a:tr>
              <a:tr h="30366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ΕΟΡΔΑΙΑΣ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ΕΡΜΑΚΕΙΑ</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9176860"/>
                  </a:ext>
                </a:extLst>
              </a:tr>
              <a:tr h="30366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ΣΕΡΒΙΩΝ</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ΛΙΒΑΔΕΡΟ</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703482"/>
                  </a:ext>
                </a:extLst>
              </a:tr>
              <a:tr h="30366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ΕΟΡΔΑΙΑΣ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ΠΥΡΓΟΙ</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6765388"/>
                  </a:ext>
                </a:extLst>
              </a:tr>
              <a:tr h="30366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ΚΟΖΑΝΗΣ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 ΔΗΜΗΤΡΙΟΣ</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12127" marR="12127" marT="12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1987893"/>
                  </a:ext>
                </a:extLst>
              </a:tr>
            </a:tbl>
          </a:graphicData>
        </a:graphic>
      </p:graphicFrame>
      <p:sp>
        <p:nvSpPr>
          <p:cNvPr id="3" name="TextBox 2">
            <a:extLst>
              <a:ext uri="{FF2B5EF4-FFF2-40B4-BE49-F238E27FC236}">
                <a16:creationId xmlns:a16="http://schemas.microsoft.com/office/drawing/2014/main" id="{4F4209A6-D8E2-34B6-02A4-650D47973F4C}"/>
              </a:ext>
            </a:extLst>
          </p:cNvPr>
          <p:cNvSpPr txBox="1"/>
          <p:nvPr/>
        </p:nvSpPr>
        <p:spPr>
          <a:xfrm>
            <a:off x="170582" y="3429000"/>
            <a:ext cx="3888510" cy="369332"/>
          </a:xfrm>
          <a:prstGeom prst="rect">
            <a:avLst/>
          </a:prstGeom>
          <a:noFill/>
        </p:spPr>
        <p:txBody>
          <a:bodyPr wrap="square" rtlCol="0">
            <a:spAutoFit/>
          </a:bodyPr>
          <a:lstStyle/>
          <a:p>
            <a:pPr marL="285750" indent="-285750">
              <a:buFont typeface="Wingdings" panose="05000000000000000000" pitchFamily="2" charset="2"/>
              <a:buChar char="Ø"/>
            </a:pPr>
            <a:r>
              <a:rPr lang="el-GR" sz="1800" b="1" dirty="0">
                <a:latin typeface="Calibri" panose="020F0502020204030204" pitchFamily="34" charset="0"/>
                <a:ea typeface="+mn-ea"/>
                <a:cs typeface="+mn-cs"/>
              </a:rPr>
              <a:t>3</a:t>
            </a:r>
            <a:r>
              <a:rPr lang="el-GR" sz="1800" b="1" baseline="30000" dirty="0">
                <a:latin typeface="Calibri" panose="020F0502020204030204" pitchFamily="34" charset="0"/>
                <a:ea typeface="+mn-ea"/>
                <a:cs typeface="+mn-cs"/>
              </a:rPr>
              <a:t>η</a:t>
            </a:r>
            <a:r>
              <a:rPr lang="el-GR" sz="1800" b="1" dirty="0">
                <a:latin typeface="Calibri" panose="020F0502020204030204" pitchFamily="34" charset="0"/>
                <a:ea typeface="+mn-ea"/>
                <a:cs typeface="+mn-cs"/>
              </a:rPr>
              <a:t>  </a:t>
            </a:r>
            <a:r>
              <a:rPr lang="el-GR" sz="1800" b="1" dirty="0" err="1">
                <a:latin typeface="Calibri" panose="020F0502020204030204" pitchFamily="34" charset="0"/>
                <a:ea typeface="+mn-ea"/>
                <a:cs typeface="+mn-cs"/>
              </a:rPr>
              <a:t>Υ.Πε</a:t>
            </a:r>
            <a:endParaRPr lang="el-GR" sz="1800" b="1" dirty="0">
              <a:latin typeface="Calibri" panose="020F0502020204030204" pitchFamily="34" charset="0"/>
              <a:ea typeface="+mn-ea"/>
              <a:cs typeface="+mn-cs"/>
            </a:endParaRPr>
          </a:p>
        </p:txBody>
      </p:sp>
    </p:spTree>
    <p:extLst>
      <p:ext uri="{BB962C8B-B14F-4D97-AF65-F5344CB8AC3E}">
        <p14:creationId xmlns:p14="http://schemas.microsoft.com/office/powerpoint/2010/main" val="324167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0975" y="100628"/>
            <a:ext cx="11342267" cy="689081"/>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2506436889"/>
              </p:ext>
            </p:extLst>
          </p:nvPr>
        </p:nvGraphicFramePr>
        <p:xfrm>
          <a:off x="1596000" y="1096199"/>
          <a:ext cx="9000000" cy="5005796"/>
        </p:xfrm>
        <a:graphic>
          <a:graphicData uri="http://schemas.openxmlformats.org/drawingml/2006/table">
            <a:tbl>
              <a:tblPr/>
              <a:tblGrid>
                <a:gridCol w="2081547">
                  <a:extLst>
                    <a:ext uri="{9D8B030D-6E8A-4147-A177-3AD203B41FA5}">
                      <a16:colId xmlns:a16="http://schemas.microsoft.com/office/drawing/2014/main" val="1099397824"/>
                    </a:ext>
                  </a:extLst>
                </a:gridCol>
                <a:gridCol w="2185417">
                  <a:extLst>
                    <a:ext uri="{9D8B030D-6E8A-4147-A177-3AD203B41FA5}">
                      <a16:colId xmlns:a16="http://schemas.microsoft.com/office/drawing/2014/main" val="2395363533"/>
                    </a:ext>
                  </a:extLst>
                </a:gridCol>
                <a:gridCol w="2785419">
                  <a:extLst>
                    <a:ext uri="{9D8B030D-6E8A-4147-A177-3AD203B41FA5}">
                      <a16:colId xmlns:a16="http://schemas.microsoft.com/office/drawing/2014/main" val="2282679143"/>
                    </a:ext>
                  </a:extLst>
                </a:gridCol>
                <a:gridCol w="1947617">
                  <a:extLst>
                    <a:ext uri="{9D8B030D-6E8A-4147-A177-3AD203B41FA5}">
                      <a16:colId xmlns:a16="http://schemas.microsoft.com/office/drawing/2014/main" val="3830439491"/>
                    </a:ext>
                  </a:extLst>
                </a:gridCol>
              </a:tblGrid>
              <a:tr h="1173176">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312916140"/>
                  </a:ext>
                </a:extLst>
              </a:tr>
              <a:tr h="191631">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ΣΑΜΑΡΙΝΑ</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3/11/2025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7118199"/>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ΦΙΛΙΠΠΑΙΟΙ - ΑΕΤΙΑ</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4/11/2025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495982"/>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ΚΡΑΝΙΑ ΙΑΤΡΕΙΟ</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5/11/2025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0578030"/>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ΑΓΙΟΣ ΓΕΩΡΓΙΟΣ</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6/11/2025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7636175"/>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ΑΒΔΕΛΛΑ</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7/11/2025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181602"/>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ΔΕΣΚΑΤΗΣ</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ΤΡΙΦΥΛΛΙ - ΤΡΙΚΟΚΙΑ</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10/11/2025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3341182"/>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ΚΗΠΟΥΡΙΟ</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11/11/2025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182811"/>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ΔΟΤΣΙΚΟ</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12/11/2025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158274"/>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ΠΕΡΙΒΟΛΙ</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13/11/2025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488781"/>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ΚΕΝΤΡΟ - ΝΗΣΙ - ΑΓΑΛΑΙΟΙ</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14/11/2025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2649194"/>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ΣΠΗΛΑΙΟ</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17/11/2025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315385"/>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ΜΟΝΑΧΙΤΗΣ</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18/11/2025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1930932"/>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ΚΝΙΔΗ - ΙΤΕΑ</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19/11/2025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643913"/>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ΠΙΣΤΙΚΟ - ΠΟΡΟΣ</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20/11/2025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023521"/>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ΖΙΑΚΑΣ</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21/11/2025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37976"/>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ΚΙΒΩΤΟΣ</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24/11/2025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5738337"/>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ΚΛΗΜΑΤΑΚΙ</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25/11/2025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495551"/>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ΜΕΓΑΡΟ</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26/11/2025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2767111"/>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ΠΡΟΣΒΟΡΟ</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27/11/2025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2931284"/>
                  </a:ext>
                </a:extLst>
              </a:tr>
              <a:tr h="19163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ΓΡΕΒΕΝΩΝ</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ΦΕΛΛΙ</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28/11/2025</a:t>
                      </a: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00463"/>
                  </a:ext>
                </a:extLst>
              </a:tr>
            </a:tbl>
          </a:graphicData>
        </a:graphic>
      </p:graphicFrame>
    </p:spTree>
    <p:extLst>
      <p:ext uri="{BB962C8B-B14F-4D97-AF65-F5344CB8AC3E}">
        <p14:creationId xmlns:p14="http://schemas.microsoft.com/office/powerpoint/2010/main" val="1654466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876246973"/>
              </p:ext>
            </p:extLst>
          </p:nvPr>
        </p:nvGraphicFramePr>
        <p:xfrm>
          <a:off x="1454716" y="1509775"/>
          <a:ext cx="9282568" cy="4592598"/>
        </p:xfrm>
        <a:graphic>
          <a:graphicData uri="http://schemas.openxmlformats.org/drawingml/2006/table">
            <a:tbl>
              <a:tblPr/>
              <a:tblGrid>
                <a:gridCol w="1820499">
                  <a:extLst>
                    <a:ext uri="{9D8B030D-6E8A-4147-A177-3AD203B41FA5}">
                      <a16:colId xmlns:a16="http://schemas.microsoft.com/office/drawing/2014/main" val="3595519613"/>
                    </a:ext>
                  </a:extLst>
                </a:gridCol>
                <a:gridCol w="2887027">
                  <a:extLst>
                    <a:ext uri="{9D8B030D-6E8A-4147-A177-3AD203B41FA5}">
                      <a16:colId xmlns:a16="http://schemas.microsoft.com/office/drawing/2014/main" val="2662256110"/>
                    </a:ext>
                  </a:extLst>
                </a:gridCol>
                <a:gridCol w="2756511">
                  <a:extLst>
                    <a:ext uri="{9D8B030D-6E8A-4147-A177-3AD203B41FA5}">
                      <a16:colId xmlns:a16="http://schemas.microsoft.com/office/drawing/2014/main" val="803539052"/>
                    </a:ext>
                  </a:extLst>
                </a:gridCol>
                <a:gridCol w="1818531">
                  <a:extLst>
                    <a:ext uri="{9D8B030D-6E8A-4147-A177-3AD203B41FA5}">
                      <a16:colId xmlns:a16="http://schemas.microsoft.com/office/drawing/2014/main" val="3179754001"/>
                    </a:ext>
                  </a:extLst>
                </a:gridCol>
              </a:tblGrid>
              <a:tr h="1100421">
                <a:tc>
                  <a:txBody>
                    <a:bodyPr/>
                    <a:lstStyle/>
                    <a:p>
                      <a:pPr algn="ctr" fontAlgn="ctr"/>
                      <a:r>
                        <a:rPr lang="el-GR" sz="1400" b="1" i="0" u="none" strike="noStrike" dirty="0">
                          <a:solidFill>
                            <a:srgbClr val="000000"/>
                          </a:solidFill>
                          <a:effectLst/>
                          <a:latin typeface="Calibri" panose="020F0502020204030204" pitchFamily="34" charset="0"/>
                        </a:rPr>
                        <a:t>ΠΕ </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dirty="0">
                          <a:solidFill>
                            <a:srgbClr val="000000"/>
                          </a:solidFill>
                          <a:effectLst/>
                          <a:latin typeface="Calibri" panose="020F0502020204030204" pitchFamily="34" charset="0"/>
                        </a:rPr>
                        <a:t>ΔΗΜΟΤΙΚΗ ΕΝΟΤΗΤΑ</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a:solidFill>
                            <a:srgbClr val="000000"/>
                          </a:solidFill>
                          <a:effectLst/>
                          <a:latin typeface="Calibri" panose="020F0502020204030204" pitchFamily="34" charset="0"/>
                        </a:rPr>
                        <a:t>ΟΙΚΙΣΜΟΣ</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a:solidFill>
                            <a:srgbClr val="000000"/>
                          </a:solidFill>
                          <a:effectLst/>
                          <a:latin typeface="Calibri" panose="020F0502020204030204" pitchFamily="34" charset="0"/>
                        </a:rPr>
                        <a:t>ΗΜΕΡΟΜΗΝΙΑ</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07625192"/>
                  </a:ext>
                </a:extLst>
              </a:tr>
              <a:tr h="268629">
                <a:tc rowSpan="13">
                  <a:txBody>
                    <a:bodyPr/>
                    <a:lstStyle/>
                    <a:p>
                      <a:pPr algn="ctr" rtl="0" fontAlgn="ctr"/>
                      <a:r>
                        <a:rPr lang="el-GR" sz="1400" b="1" i="0" u="none" strike="noStrike" dirty="0">
                          <a:solidFill>
                            <a:srgbClr val="000000"/>
                          </a:solidFill>
                          <a:effectLst/>
                          <a:latin typeface="Calibri" panose="020F0502020204030204" pitchFamily="34" charset="0"/>
                        </a:rPr>
                        <a:t>ΚΑΣΤΟΡΙΑΣ</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rtl="0" fontAlgn="ctr"/>
                      <a:r>
                        <a:rPr lang="el-GR" sz="1200" b="0" i="0" u="none" strike="noStrike" dirty="0">
                          <a:solidFill>
                            <a:srgbClr val="000000"/>
                          </a:solidFill>
                          <a:effectLst/>
                          <a:latin typeface="Calibri" panose="020F0502020204030204" pitchFamily="34" charset="0"/>
                        </a:rPr>
                        <a:t>ΚΑΣΤΟΡΙΑΣ</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a:solidFill>
                            <a:srgbClr val="000000"/>
                          </a:solidFill>
                          <a:effectLst/>
                          <a:latin typeface="Calibri" panose="020F0502020204030204" pitchFamily="34" charset="0"/>
                        </a:rPr>
                        <a:t>ΧΙΛΙΟΔΕΝΔΡΟ</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3/11/2025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397304"/>
                  </a:ext>
                </a:extLst>
              </a:tr>
              <a:tr h="268629">
                <a:tc vMerge="1">
                  <a:txBody>
                    <a:bodyPr/>
                    <a:lstStyle/>
                    <a:p>
                      <a:endParaRPr lang="el-GR"/>
                    </a:p>
                  </a:txBody>
                  <a:tcPr/>
                </a:tc>
                <a:tc>
                  <a:txBody>
                    <a:bodyPr/>
                    <a:lstStyle/>
                    <a:p>
                      <a:pPr algn="l" rtl="0" fontAlgn="ctr"/>
                      <a:r>
                        <a:rPr lang="el-GR" sz="1200" b="0" i="0" u="none" strike="noStrike" dirty="0">
                          <a:solidFill>
                            <a:srgbClr val="000000"/>
                          </a:solidFill>
                          <a:effectLst/>
                          <a:latin typeface="Calibri" panose="020F0502020204030204" pitchFamily="34" charset="0"/>
                        </a:rPr>
                        <a:t>ΚΑΣΤΟΡΙΑΣ</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a:solidFill>
                            <a:srgbClr val="000000"/>
                          </a:solidFill>
                          <a:effectLst/>
                          <a:latin typeface="Calibri" panose="020F0502020204030204" pitchFamily="34" charset="0"/>
                        </a:rPr>
                        <a:t>ΚΟΛΟΚΥΝΘΟΥ</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5/11/2025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6514020"/>
                  </a:ext>
                </a:extLst>
              </a:tr>
              <a:tr h="268629">
                <a:tc vMerge="1">
                  <a:txBody>
                    <a:bodyPr/>
                    <a:lstStyle/>
                    <a:p>
                      <a:endParaRPr lang="el-GR"/>
                    </a:p>
                  </a:txBody>
                  <a:tcPr/>
                </a:tc>
                <a:tc>
                  <a:txBody>
                    <a:bodyPr/>
                    <a:lstStyle/>
                    <a:p>
                      <a:pPr algn="l" rtl="0" fontAlgn="ctr"/>
                      <a:r>
                        <a:rPr lang="el-GR" sz="1200" b="0" i="0" u="none" strike="noStrike" dirty="0">
                          <a:solidFill>
                            <a:srgbClr val="000000"/>
                          </a:solidFill>
                          <a:effectLst/>
                          <a:latin typeface="Calibri" panose="020F0502020204030204" pitchFamily="34" charset="0"/>
                        </a:rPr>
                        <a:t>ΚΑΣΤΟΡΙΑΣ</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dirty="0">
                          <a:solidFill>
                            <a:srgbClr val="000000"/>
                          </a:solidFill>
                          <a:effectLst/>
                          <a:latin typeface="Calibri" panose="020F0502020204030204" pitchFamily="34" charset="0"/>
                        </a:rPr>
                        <a:t>ΜΑΥΡΟΧΩΡΙ</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7/11/2025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394592"/>
                  </a:ext>
                </a:extLst>
              </a:tr>
              <a:tr h="268629">
                <a:tc vMerge="1">
                  <a:txBody>
                    <a:bodyPr/>
                    <a:lstStyle/>
                    <a:p>
                      <a:endParaRPr lang="el-GR"/>
                    </a:p>
                  </a:txBody>
                  <a:tcPr/>
                </a:tc>
                <a:tc>
                  <a:txBody>
                    <a:bodyPr/>
                    <a:lstStyle/>
                    <a:p>
                      <a:pPr algn="l" rtl="0" fontAlgn="ctr"/>
                      <a:r>
                        <a:rPr lang="el-GR" sz="1200" b="0" i="0" u="none" strike="noStrike">
                          <a:solidFill>
                            <a:srgbClr val="000000"/>
                          </a:solidFill>
                          <a:effectLst/>
                          <a:latin typeface="Calibri" panose="020F0502020204030204" pitchFamily="34" charset="0"/>
                        </a:rPr>
                        <a:t>ΚΑΣΤΟΡΙΑΣ</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dirty="0">
                          <a:solidFill>
                            <a:srgbClr val="000000"/>
                          </a:solidFill>
                          <a:effectLst/>
                          <a:latin typeface="Calibri" panose="020F0502020204030204" pitchFamily="34" charset="0"/>
                        </a:rPr>
                        <a:t>ΚΟΡΗΣΟΣ</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10/11/2025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2468222"/>
                  </a:ext>
                </a:extLst>
              </a:tr>
              <a:tr h="268629">
                <a:tc vMerge="1">
                  <a:txBody>
                    <a:bodyPr/>
                    <a:lstStyle/>
                    <a:p>
                      <a:endParaRPr lang="el-GR"/>
                    </a:p>
                  </a:txBody>
                  <a:tcPr/>
                </a:tc>
                <a:tc>
                  <a:txBody>
                    <a:bodyPr/>
                    <a:lstStyle/>
                    <a:p>
                      <a:pPr algn="l" rtl="0" fontAlgn="ctr"/>
                      <a:r>
                        <a:rPr lang="el-GR" sz="1200" b="0" i="0" u="none" strike="noStrike">
                          <a:solidFill>
                            <a:srgbClr val="000000"/>
                          </a:solidFill>
                          <a:effectLst/>
                          <a:latin typeface="Calibri" panose="020F0502020204030204" pitchFamily="34" charset="0"/>
                        </a:rPr>
                        <a:t>ΑΡΓΟΥΣ ΟΡΕΣΤΙΚΟΥ</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dirty="0">
                          <a:solidFill>
                            <a:srgbClr val="000000"/>
                          </a:solidFill>
                          <a:effectLst/>
                          <a:latin typeface="Calibri" panose="020F0502020204030204" pitchFamily="34" charset="0"/>
                        </a:rPr>
                        <a:t>ΚΩΣΤΑΡΑΖΙ</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12/11/2025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8302686"/>
                  </a:ext>
                </a:extLst>
              </a:tr>
              <a:tr h="268629">
                <a:tc vMerge="1">
                  <a:txBody>
                    <a:bodyPr/>
                    <a:lstStyle/>
                    <a:p>
                      <a:endParaRPr lang="el-GR"/>
                    </a:p>
                  </a:txBody>
                  <a:tcPr/>
                </a:tc>
                <a:tc>
                  <a:txBody>
                    <a:bodyPr/>
                    <a:lstStyle/>
                    <a:p>
                      <a:pPr algn="l" rtl="0" fontAlgn="ctr"/>
                      <a:r>
                        <a:rPr lang="el-GR" sz="1200" b="0" i="0" u="none" strike="noStrike">
                          <a:solidFill>
                            <a:srgbClr val="000000"/>
                          </a:solidFill>
                          <a:effectLst/>
                          <a:latin typeface="Calibri" panose="020F0502020204030204" pitchFamily="34" charset="0"/>
                        </a:rPr>
                        <a:t>ΑΡΓΟΥΣ ΟΡΕΣΤΙΚΟΥ</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dirty="0">
                          <a:solidFill>
                            <a:srgbClr val="000000"/>
                          </a:solidFill>
                          <a:effectLst/>
                          <a:latin typeface="Calibri" panose="020F0502020204030204" pitchFamily="34" charset="0"/>
                        </a:rPr>
                        <a:t>ΓΕΡΜΑΣ</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14/11/2025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7488654"/>
                  </a:ext>
                </a:extLst>
              </a:tr>
              <a:tr h="268629">
                <a:tc vMerge="1">
                  <a:txBody>
                    <a:bodyPr/>
                    <a:lstStyle/>
                    <a:p>
                      <a:endParaRPr lang="el-GR"/>
                    </a:p>
                  </a:txBody>
                  <a:tcPr/>
                </a:tc>
                <a:tc>
                  <a:txBody>
                    <a:bodyPr/>
                    <a:lstStyle/>
                    <a:p>
                      <a:pPr algn="l" rtl="0" fontAlgn="ctr"/>
                      <a:r>
                        <a:rPr lang="el-GR" sz="1200" b="0" i="0" u="none" strike="noStrike">
                          <a:solidFill>
                            <a:srgbClr val="000000"/>
                          </a:solidFill>
                          <a:effectLst/>
                          <a:latin typeface="Calibri" panose="020F0502020204030204" pitchFamily="34" charset="0"/>
                        </a:rPr>
                        <a:t>ΝΕΣΤΟΡΙΟΥ</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dirty="0">
                          <a:solidFill>
                            <a:srgbClr val="000000"/>
                          </a:solidFill>
                          <a:effectLst/>
                          <a:latin typeface="Calibri" panose="020F0502020204030204" pitchFamily="34" charset="0"/>
                        </a:rPr>
                        <a:t>ΝΕΣΤΟΡΙΟ</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a:solidFill>
                            <a:srgbClr val="000000"/>
                          </a:solidFill>
                          <a:effectLst/>
                          <a:latin typeface="Calibri" panose="020F0502020204030204" pitchFamily="34" charset="0"/>
                        </a:rPr>
                        <a:t>17/11/2025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195252"/>
                  </a:ext>
                </a:extLst>
              </a:tr>
              <a:tr h="268629">
                <a:tc vMerge="1">
                  <a:txBody>
                    <a:bodyPr/>
                    <a:lstStyle/>
                    <a:p>
                      <a:endParaRPr lang="el-GR"/>
                    </a:p>
                  </a:txBody>
                  <a:tcPr/>
                </a:tc>
                <a:tc>
                  <a:txBody>
                    <a:bodyPr/>
                    <a:lstStyle/>
                    <a:p>
                      <a:pPr algn="l" rtl="0" fontAlgn="ctr"/>
                      <a:r>
                        <a:rPr lang="el-GR" sz="1200" b="0" i="0" u="none" strike="noStrike">
                          <a:solidFill>
                            <a:srgbClr val="000000"/>
                          </a:solidFill>
                          <a:effectLst/>
                          <a:latin typeface="Calibri" panose="020F0502020204030204" pitchFamily="34" charset="0"/>
                        </a:rPr>
                        <a:t>ΝΕΣΤΟΡΙΟΥ</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dirty="0">
                          <a:solidFill>
                            <a:srgbClr val="000000"/>
                          </a:solidFill>
                          <a:effectLst/>
                          <a:latin typeface="Calibri" panose="020F0502020204030204" pitchFamily="34" charset="0"/>
                        </a:rPr>
                        <a:t>ΔΙΠΟΤΑΜΙΑ</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dirty="0">
                          <a:solidFill>
                            <a:srgbClr val="000000"/>
                          </a:solidFill>
                          <a:effectLst/>
                          <a:latin typeface="Calibri" panose="020F0502020204030204" pitchFamily="34" charset="0"/>
                        </a:rPr>
                        <a:t>19/11/2025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9038615"/>
                  </a:ext>
                </a:extLst>
              </a:tr>
              <a:tr h="268629">
                <a:tc vMerge="1">
                  <a:txBody>
                    <a:bodyPr/>
                    <a:lstStyle/>
                    <a:p>
                      <a:endParaRPr lang="el-GR"/>
                    </a:p>
                  </a:txBody>
                  <a:tcPr/>
                </a:tc>
                <a:tc>
                  <a:txBody>
                    <a:bodyPr/>
                    <a:lstStyle/>
                    <a:p>
                      <a:pPr algn="l" rtl="0" fontAlgn="ctr"/>
                      <a:r>
                        <a:rPr lang="el-GR" sz="1200" b="0" i="0" u="none" strike="noStrike">
                          <a:solidFill>
                            <a:srgbClr val="000000"/>
                          </a:solidFill>
                          <a:effectLst/>
                          <a:latin typeface="Calibri" panose="020F0502020204030204" pitchFamily="34" charset="0"/>
                        </a:rPr>
                        <a:t>ΝΕΣΤΟΡΙΟΥ</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a:solidFill>
                            <a:srgbClr val="000000"/>
                          </a:solidFill>
                          <a:effectLst/>
                          <a:latin typeface="Calibri" panose="020F0502020204030204" pitchFamily="34" charset="0"/>
                        </a:rPr>
                        <a:t>ΚΡΑΝΟΧΩΡΙ</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dirty="0">
                          <a:solidFill>
                            <a:srgbClr val="000000"/>
                          </a:solidFill>
                          <a:effectLst/>
                          <a:latin typeface="Calibri" panose="020F0502020204030204" pitchFamily="34" charset="0"/>
                        </a:rPr>
                        <a:t>24/11/2025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840946"/>
                  </a:ext>
                </a:extLst>
              </a:tr>
              <a:tr h="268629">
                <a:tc vMerge="1">
                  <a:txBody>
                    <a:bodyPr/>
                    <a:lstStyle/>
                    <a:p>
                      <a:endParaRPr lang="el-GR"/>
                    </a:p>
                  </a:txBody>
                  <a:tcPr/>
                </a:tc>
                <a:tc>
                  <a:txBody>
                    <a:bodyPr/>
                    <a:lstStyle/>
                    <a:p>
                      <a:pPr algn="l" rtl="0" fontAlgn="ctr"/>
                      <a:r>
                        <a:rPr lang="el-GR" sz="1200" b="0" i="0" u="none" strike="noStrike">
                          <a:solidFill>
                            <a:srgbClr val="000000"/>
                          </a:solidFill>
                          <a:effectLst/>
                          <a:latin typeface="Calibri" panose="020F0502020204030204" pitchFamily="34" charset="0"/>
                        </a:rPr>
                        <a:t>ΝΕΣΤΟΡΙΟΥ</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a:solidFill>
                            <a:srgbClr val="000000"/>
                          </a:solidFill>
                          <a:effectLst/>
                          <a:latin typeface="Calibri" panose="020F0502020204030204" pitchFamily="34" charset="0"/>
                        </a:rPr>
                        <a:t>ΕΠΤΑΧΩΡΙ</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dirty="0">
                          <a:solidFill>
                            <a:srgbClr val="000000"/>
                          </a:solidFill>
                          <a:effectLst/>
                          <a:latin typeface="Calibri" panose="020F0502020204030204" pitchFamily="34" charset="0"/>
                        </a:rPr>
                        <a:t>25/11/2025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3596990"/>
                  </a:ext>
                </a:extLst>
              </a:tr>
              <a:tr h="268629">
                <a:tc vMerge="1">
                  <a:txBody>
                    <a:bodyPr/>
                    <a:lstStyle/>
                    <a:p>
                      <a:endParaRPr lang="el-GR"/>
                    </a:p>
                  </a:txBody>
                  <a:tcPr/>
                </a:tc>
                <a:tc>
                  <a:txBody>
                    <a:bodyPr/>
                    <a:lstStyle/>
                    <a:p>
                      <a:pPr algn="l" rtl="0" fontAlgn="ctr"/>
                      <a:r>
                        <a:rPr lang="el-GR" sz="1200" b="0" i="0" u="none" strike="noStrike">
                          <a:solidFill>
                            <a:srgbClr val="000000"/>
                          </a:solidFill>
                          <a:effectLst/>
                          <a:latin typeface="Calibri" panose="020F0502020204030204" pitchFamily="34" charset="0"/>
                        </a:rPr>
                        <a:t>ΚΑΣΤΟΡΙΑΣ</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a:solidFill>
                            <a:srgbClr val="000000"/>
                          </a:solidFill>
                          <a:effectLst/>
                          <a:latin typeface="Calibri" panose="020F0502020204030204" pitchFamily="34" charset="0"/>
                        </a:rPr>
                        <a:t>ΠΕΝΤΑΒΡΥΣΟΣ</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26/11/2025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837307"/>
                  </a:ext>
                </a:extLst>
              </a:tr>
              <a:tr h="268629">
                <a:tc vMerge="1">
                  <a:txBody>
                    <a:bodyPr/>
                    <a:lstStyle/>
                    <a:p>
                      <a:endParaRPr lang="el-GR"/>
                    </a:p>
                  </a:txBody>
                  <a:tcPr/>
                </a:tc>
                <a:tc>
                  <a:txBody>
                    <a:bodyPr/>
                    <a:lstStyle/>
                    <a:p>
                      <a:pPr algn="l" rtl="0" fontAlgn="ctr"/>
                      <a:r>
                        <a:rPr lang="el-GR" sz="1200" b="0" i="0" u="none" strike="noStrike">
                          <a:solidFill>
                            <a:srgbClr val="000000"/>
                          </a:solidFill>
                          <a:effectLst/>
                          <a:latin typeface="Calibri" panose="020F0502020204030204" pitchFamily="34" charset="0"/>
                        </a:rPr>
                        <a:t>ΚΑΣΤΟΡΙΑΣ</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a:solidFill>
                            <a:srgbClr val="000000"/>
                          </a:solidFill>
                          <a:effectLst/>
                          <a:latin typeface="Calibri" panose="020F0502020204030204" pitchFamily="34" charset="0"/>
                        </a:rPr>
                        <a:t>ΑΓΙΑ ΚΥΡΙΑΚΗ</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dirty="0">
                          <a:solidFill>
                            <a:srgbClr val="000000"/>
                          </a:solidFill>
                          <a:effectLst/>
                          <a:latin typeface="Calibri" panose="020F0502020204030204" pitchFamily="34" charset="0"/>
                        </a:rPr>
                        <a:t>27/11/2025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784977"/>
                  </a:ext>
                </a:extLst>
              </a:tr>
              <a:tr h="268629">
                <a:tc vMerge="1">
                  <a:txBody>
                    <a:bodyPr/>
                    <a:lstStyle/>
                    <a:p>
                      <a:endParaRPr lang="el-GR"/>
                    </a:p>
                  </a:txBody>
                  <a:tcPr/>
                </a:tc>
                <a:tc>
                  <a:txBody>
                    <a:bodyPr/>
                    <a:lstStyle/>
                    <a:p>
                      <a:pPr algn="l" rtl="0" fontAlgn="ctr"/>
                      <a:r>
                        <a:rPr lang="el-GR" sz="1200" b="0" i="0" u="none" strike="noStrike">
                          <a:solidFill>
                            <a:srgbClr val="000000"/>
                          </a:solidFill>
                          <a:effectLst/>
                          <a:latin typeface="Calibri" panose="020F0502020204030204" pitchFamily="34" charset="0"/>
                        </a:rPr>
                        <a:t>ΚΑΣΤΟΡΙΑΣ</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a:solidFill>
                            <a:srgbClr val="000000"/>
                          </a:solidFill>
                          <a:effectLst/>
                          <a:latin typeface="Calibri" panose="020F0502020204030204" pitchFamily="34" charset="0"/>
                        </a:rPr>
                        <a:t>ΜΕΤΑΜΟΡΦΩΣΗ</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l-GR" sz="1200" b="0" i="0" u="none" strike="noStrike" dirty="0">
                          <a:solidFill>
                            <a:srgbClr val="000000"/>
                          </a:solidFill>
                          <a:effectLst/>
                          <a:latin typeface="Calibri" panose="020F0502020204030204" pitchFamily="34" charset="0"/>
                        </a:rPr>
                        <a:t>28/11/2025</a:t>
                      </a:r>
                    </a:p>
                  </a:txBody>
                  <a:tcPr marL="10967" marR="10967" marT="10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8958206"/>
                  </a:ext>
                </a:extLst>
              </a:tr>
            </a:tbl>
          </a:graphicData>
        </a:graphic>
      </p:graphicFrame>
    </p:spTree>
    <p:extLst>
      <p:ext uri="{BB962C8B-B14F-4D97-AF65-F5344CB8AC3E}">
        <p14:creationId xmlns:p14="http://schemas.microsoft.com/office/powerpoint/2010/main" val="3410345086"/>
      </p:ext>
    </p:extLst>
  </p:cSld>
  <p:clrMapOvr>
    <a:overrideClrMapping bg1="lt1" tx1="dk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22579"/>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535791967"/>
              </p:ext>
            </p:extLst>
          </p:nvPr>
        </p:nvGraphicFramePr>
        <p:xfrm>
          <a:off x="1596001" y="1097998"/>
          <a:ext cx="8999999" cy="4949126"/>
        </p:xfrm>
        <a:graphic>
          <a:graphicData uri="http://schemas.openxmlformats.org/drawingml/2006/table">
            <a:tbl>
              <a:tblPr/>
              <a:tblGrid>
                <a:gridCol w="2385543">
                  <a:extLst>
                    <a:ext uri="{9D8B030D-6E8A-4147-A177-3AD203B41FA5}">
                      <a16:colId xmlns:a16="http://schemas.microsoft.com/office/drawing/2014/main" val="3738932673"/>
                    </a:ext>
                  </a:extLst>
                </a:gridCol>
                <a:gridCol w="2486204">
                  <a:extLst>
                    <a:ext uri="{9D8B030D-6E8A-4147-A177-3AD203B41FA5}">
                      <a16:colId xmlns:a16="http://schemas.microsoft.com/office/drawing/2014/main" val="2706997340"/>
                    </a:ext>
                  </a:extLst>
                </a:gridCol>
                <a:gridCol w="2266491">
                  <a:extLst>
                    <a:ext uri="{9D8B030D-6E8A-4147-A177-3AD203B41FA5}">
                      <a16:colId xmlns:a16="http://schemas.microsoft.com/office/drawing/2014/main" val="29698327"/>
                    </a:ext>
                  </a:extLst>
                </a:gridCol>
                <a:gridCol w="1861761">
                  <a:extLst>
                    <a:ext uri="{9D8B030D-6E8A-4147-A177-3AD203B41FA5}">
                      <a16:colId xmlns:a16="http://schemas.microsoft.com/office/drawing/2014/main" val="1927755191"/>
                    </a:ext>
                  </a:extLst>
                </a:gridCol>
              </a:tblGrid>
              <a:tr h="1138126">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972546876"/>
                  </a:ext>
                </a:extLst>
              </a:tr>
              <a:tr h="176453">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ΦΛΩΡΙΝΑΣ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ΠΡΕΣΠΩΝ</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ΑΝΤΑΡΤΙΚΟ</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2661795"/>
                  </a:ext>
                </a:extLst>
              </a:tr>
              <a:tr h="176453">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ΠΡΕΣΠΩΝ</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ΚΡΥΣΤΑΛΛΟΠΗΓΗ</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4967045"/>
                  </a:ext>
                </a:extLst>
              </a:tr>
              <a:tr h="176453">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ΠΡΕΣΠΩΝ</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ΨΑΡΑΔΕΣ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466051"/>
                  </a:ext>
                </a:extLst>
              </a:tr>
              <a:tr h="176453">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ΦΛΩΡΙΝΑΣ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ΠΟΛΥΠΟΤΑΜΟΣ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1518361"/>
                  </a:ext>
                </a:extLst>
              </a:tr>
              <a:tr h="176453">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ΦΛΩΡΙΝΑΣ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ΤΡΙΑΝΤΑΦΥΛΛΙΑ</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973349"/>
                  </a:ext>
                </a:extLst>
              </a:tr>
              <a:tr h="176453">
                <a:tc vMerge="1">
                  <a:txBody>
                    <a:bodyPr/>
                    <a:lstStyle/>
                    <a:p>
                      <a:endParaRPr lang="el-GR"/>
                    </a:p>
                  </a:txBody>
                  <a:tcPr/>
                </a:tc>
                <a:tc>
                  <a:txBody>
                    <a:bodyPr/>
                    <a:lstStyle/>
                    <a:p>
                      <a:pPr algn="l" fontAlgn="ctr"/>
                      <a:r>
                        <a:rPr lang="en-US" sz="1200" b="0" i="0" u="none" strike="noStrike" cap="none">
                          <a:solidFill>
                            <a:srgbClr val="000000"/>
                          </a:solidFill>
                          <a:effectLst/>
                          <a:latin typeface="Calibri" panose="020F0502020204030204" pitchFamily="34" charset="0"/>
                          <a:ea typeface="+mn-ea"/>
                          <a:cs typeface="+mn-cs"/>
                          <a:sym typeface="Arial"/>
                        </a:rPr>
                        <a:t>AMYNTAIOY</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ΒΑΡΥΚΟ</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368394"/>
                  </a:ext>
                </a:extLst>
              </a:tr>
              <a:tr h="176453">
                <a:tc vMerge="1">
                  <a:txBody>
                    <a:bodyPr/>
                    <a:lstStyle/>
                    <a:p>
                      <a:endParaRPr lang="el-GR"/>
                    </a:p>
                  </a:txBody>
                  <a:tcPr/>
                </a:tc>
                <a:tc>
                  <a:txBody>
                    <a:bodyPr/>
                    <a:lstStyle/>
                    <a:p>
                      <a:pPr algn="l" fontAlgn="ctr"/>
                      <a:r>
                        <a:rPr lang="en-US" sz="1200" b="0" i="0" u="none" strike="noStrike" cap="none">
                          <a:solidFill>
                            <a:srgbClr val="000000"/>
                          </a:solidFill>
                          <a:effectLst/>
                          <a:latin typeface="Calibri" panose="020F0502020204030204" pitchFamily="34" charset="0"/>
                          <a:ea typeface="+mn-ea"/>
                          <a:cs typeface="+mn-cs"/>
                          <a:sym typeface="Arial"/>
                        </a:rPr>
                        <a:t>AMYNTAIOY</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ΛΕΧΟΒΟ</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868749"/>
                  </a:ext>
                </a:extLst>
              </a:tr>
              <a:tr h="176453">
                <a:tc vMerge="1">
                  <a:txBody>
                    <a:bodyPr/>
                    <a:lstStyle/>
                    <a:p>
                      <a:endParaRPr lang="el-GR"/>
                    </a:p>
                  </a:txBody>
                  <a:tcPr/>
                </a:tc>
                <a:tc>
                  <a:txBody>
                    <a:bodyPr/>
                    <a:lstStyle/>
                    <a:p>
                      <a:pPr algn="l" fontAlgn="ctr"/>
                      <a:r>
                        <a:rPr lang="en-US" sz="1200" b="0" i="0" u="none" strike="noStrike" cap="none">
                          <a:solidFill>
                            <a:srgbClr val="000000"/>
                          </a:solidFill>
                          <a:effectLst/>
                          <a:latin typeface="Calibri" panose="020F0502020204030204" pitchFamily="34" charset="0"/>
                          <a:ea typeface="+mn-ea"/>
                          <a:cs typeface="+mn-cs"/>
                          <a:sym typeface="Arial"/>
                        </a:rPr>
                        <a:t>AMYNTAIOY</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ΝΥΜΦΑΙΟ</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9961126"/>
                  </a:ext>
                </a:extLst>
              </a:tr>
              <a:tr h="176453">
                <a:tc vMerge="1">
                  <a:txBody>
                    <a:bodyPr/>
                    <a:lstStyle/>
                    <a:p>
                      <a:endParaRPr lang="el-GR"/>
                    </a:p>
                  </a:txBody>
                  <a:tcPr/>
                </a:tc>
                <a:tc>
                  <a:txBody>
                    <a:bodyPr/>
                    <a:lstStyle/>
                    <a:p>
                      <a:pPr algn="l" fontAlgn="ctr"/>
                      <a:r>
                        <a:rPr lang="en-US" sz="1200" b="0" i="0" u="none" strike="noStrike" cap="none">
                          <a:solidFill>
                            <a:srgbClr val="000000"/>
                          </a:solidFill>
                          <a:effectLst/>
                          <a:latin typeface="Calibri" panose="020F0502020204030204" pitchFamily="34" charset="0"/>
                          <a:ea typeface="+mn-ea"/>
                          <a:cs typeface="+mn-cs"/>
                          <a:sym typeface="Arial"/>
                        </a:rPr>
                        <a:t>AMYNTAIOY</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ΣΚΛΗΘΡΟ</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13/11/2025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3413811"/>
                  </a:ext>
                </a:extLst>
              </a:tr>
              <a:tr h="176453">
                <a:tc vMerge="1">
                  <a:txBody>
                    <a:bodyPr/>
                    <a:lstStyle/>
                    <a:p>
                      <a:endParaRPr lang="el-GR"/>
                    </a:p>
                  </a:txBody>
                  <a:tcPr/>
                </a:tc>
                <a:tc>
                  <a:txBody>
                    <a:bodyPr/>
                    <a:lstStyle/>
                    <a:p>
                      <a:pPr algn="l" fontAlgn="ctr"/>
                      <a:r>
                        <a:rPr lang="en-US" sz="1200" b="0" i="0" u="none" strike="noStrike" cap="none" dirty="0">
                          <a:solidFill>
                            <a:srgbClr val="000000"/>
                          </a:solidFill>
                          <a:effectLst/>
                          <a:latin typeface="Calibri" panose="020F0502020204030204" pitchFamily="34" charset="0"/>
                          <a:ea typeface="+mn-ea"/>
                          <a:cs typeface="+mn-cs"/>
                          <a:sym typeface="Arial"/>
                        </a:rPr>
                        <a:t>AMYNTAIOY</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ΑΕΤΟΣ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1040508"/>
                  </a:ext>
                </a:extLst>
              </a:tr>
              <a:tr h="176453">
                <a:tc vMerge="1">
                  <a:txBody>
                    <a:bodyPr/>
                    <a:lstStyle/>
                    <a:p>
                      <a:endParaRPr lang="el-GR"/>
                    </a:p>
                  </a:txBody>
                  <a:tcPr/>
                </a:tc>
                <a:tc>
                  <a:txBody>
                    <a:bodyPr/>
                    <a:lstStyle/>
                    <a:p>
                      <a:pPr algn="l" fontAlgn="ctr"/>
                      <a:r>
                        <a:rPr lang="en-US" sz="1200" b="0" i="0" u="none" strike="noStrike" cap="none">
                          <a:solidFill>
                            <a:srgbClr val="000000"/>
                          </a:solidFill>
                          <a:effectLst/>
                          <a:latin typeface="Calibri" panose="020F0502020204030204" pitchFamily="34" charset="0"/>
                          <a:ea typeface="+mn-ea"/>
                          <a:cs typeface="+mn-cs"/>
                          <a:sym typeface="Arial"/>
                        </a:rPr>
                        <a:t>AMYNTAIOY</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ΦΑΡΑΓΓΙ</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842758"/>
                  </a:ext>
                </a:extLst>
              </a:tr>
              <a:tr h="17645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ΦΛΩΡΙΝΑΣ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ΒΕΥΗ</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0402608"/>
                  </a:ext>
                </a:extLst>
              </a:tr>
              <a:tr h="17645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ΦΛΩΡΙΝΑΣ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ΔΡΟΣΟΠΗΓΗ</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1830296"/>
                  </a:ext>
                </a:extLst>
              </a:tr>
              <a:tr h="17645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ΦΛΩΡΙΝΑΣ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ΦΛΑΜΠΟΥΡΟ</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801400"/>
                  </a:ext>
                </a:extLst>
              </a:tr>
              <a:tr h="17645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ΦΛΩΡΙΝΑΣ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ΑΧΛΑΔΑ</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4372783"/>
                  </a:ext>
                </a:extLst>
              </a:tr>
              <a:tr h="17645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ΑΜΥΝΤΑΙΟΥ</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ΚΕΛΛΗ</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9084252"/>
                  </a:ext>
                </a:extLst>
              </a:tr>
              <a:tr h="17645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ΦΛΩΡΙΝΑΣ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ΝΙΚΗ</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769992"/>
                  </a:ext>
                </a:extLst>
              </a:tr>
              <a:tr h="17645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ΦΛΩΡΙΝΑΣ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ΠΑΠΑΓΙΑΝΝΗ</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386705"/>
                  </a:ext>
                </a:extLst>
              </a:tr>
              <a:tr h="17645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ΑΜΥΝΤΑΙΟΥ</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ΜΑΝΙΑΚΙ</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644242"/>
                  </a:ext>
                </a:extLst>
              </a:tr>
              <a:tr h="17645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ΦΛΩΡΙΝΑΣ</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ΛΟΦΟΙ</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7670" marR="7670" marT="7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2771843"/>
                  </a:ext>
                </a:extLst>
              </a:tr>
            </a:tbl>
          </a:graphicData>
        </a:graphic>
      </p:graphicFrame>
    </p:spTree>
    <p:extLst>
      <p:ext uri="{BB962C8B-B14F-4D97-AF65-F5344CB8AC3E}">
        <p14:creationId xmlns:p14="http://schemas.microsoft.com/office/powerpoint/2010/main" val="2950466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7724" y="192068"/>
            <a:ext cx="11342267" cy="664143"/>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198276739"/>
              </p:ext>
            </p:extLst>
          </p:nvPr>
        </p:nvGraphicFramePr>
        <p:xfrm>
          <a:off x="1596000" y="1159005"/>
          <a:ext cx="9000000" cy="4799540"/>
        </p:xfrm>
        <a:graphic>
          <a:graphicData uri="http://schemas.openxmlformats.org/drawingml/2006/table">
            <a:tbl>
              <a:tblPr/>
              <a:tblGrid>
                <a:gridCol w="2446241">
                  <a:extLst>
                    <a:ext uri="{9D8B030D-6E8A-4147-A177-3AD203B41FA5}">
                      <a16:colId xmlns:a16="http://schemas.microsoft.com/office/drawing/2014/main" val="1904472831"/>
                    </a:ext>
                  </a:extLst>
                </a:gridCol>
                <a:gridCol w="2580316">
                  <a:extLst>
                    <a:ext uri="{9D8B030D-6E8A-4147-A177-3AD203B41FA5}">
                      <a16:colId xmlns:a16="http://schemas.microsoft.com/office/drawing/2014/main" val="3976055251"/>
                    </a:ext>
                  </a:extLst>
                </a:gridCol>
                <a:gridCol w="2047293">
                  <a:extLst>
                    <a:ext uri="{9D8B030D-6E8A-4147-A177-3AD203B41FA5}">
                      <a16:colId xmlns:a16="http://schemas.microsoft.com/office/drawing/2014/main" val="1833255892"/>
                    </a:ext>
                  </a:extLst>
                </a:gridCol>
                <a:gridCol w="1926150">
                  <a:extLst>
                    <a:ext uri="{9D8B030D-6E8A-4147-A177-3AD203B41FA5}">
                      <a16:colId xmlns:a16="http://schemas.microsoft.com/office/drawing/2014/main" val="3083066327"/>
                    </a:ext>
                  </a:extLst>
                </a:gridCol>
              </a:tblGrid>
              <a:tr h="960740">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976951830"/>
                  </a:ext>
                </a:extLst>
              </a:tr>
              <a:tr h="172395">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ΠΙΕΡΙΑΣ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ΠΕΤΡΑΣ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ΑΓΙΟΣ ΔΗΜΗΤΡΙΟΣ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3/11/2025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60312"/>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ΠΕΤΡΑΣ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ΛΟΦΟΣ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4/11/2025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4977780"/>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ΠΙΕΡΙΩΝ</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ΒΡΙΑ</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9822527"/>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ΠΙΕΡΙΩΝ</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ΡΙΤΙΝΗ</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207978"/>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ΚΑΤΕΡΙΝΗΣ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ΕΛΑΦΟΣ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196540"/>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ΠΕΤΡΑΣ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ΜΟΣΧΟΧΩΡΙ</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10/11/2025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740892"/>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ΠΕΤΡΑΣ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ΜΗΛΙΑ</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11/11/2025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703880"/>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ΚΑΤΕΡΙΝΗΣ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ΤΡΙΛΟΦΟΣ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12/11/2025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2617980"/>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ΠΥΔΝΑΣ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ΑΛΩΝΙΑ</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13/11/2025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160408"/>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ΚΟΛΙΝΔΡΟΥ</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ΚΑΣΤΑΝΙΑ</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432565"/>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ΠΥΔΝΑΣ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ΠΑΛΑΙΟΣΤΑΝΗ</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955677"/>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ΠΥΔΝΑΣ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ΠΥΔΝΑ</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285826"/>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ΠΥΔΝΑΣ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ΣΦΕΝΔΑΜΗ</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832620"/>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ΚΟΛΙΝΔΡΟΥ</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ΛΙΒΑΔΙ</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8056901"/>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ΑΝΑΤΟΛΙΚΟΥ ΟΛΥΜΠΟΥ</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 ΠΑΝΤΕΛΕΗΜΟΝΑΣ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732934"/>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ΔΙΟΥ</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ΒΡΟΝΤΟΥ</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1225498"/>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ΔΙΟΥ</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ΑΓΙΟΣ ΣΠΥΡΙΔΩΝΑΣ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1797979"/>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ΑΝΑΤΟΛΙΚΟΥ ΟΛΥΜΠΟΥ</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ΠΛΑΤΑΜΩΝΑΣ</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5464501"/>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ΑΝΑΤΟΛΙΚΟΥ ΟΛΥΜΠΟΥ</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 ΠΟΡΟΙ</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9425705"/>
                  </a:ext>
                </a:extLst>
              </a:tr>
              <a:tr h="1723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ΑΝΑΤΟΛΙΚΟΥ ΟΛΥΜΠΟΥ</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ΣΚΟΤΙΝΑ</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9060" marR="9060" marT="9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1277341"/>
                  </a:ext>
                </a:extLst>
              </a:tr>
            </a:tbl>
          </a:graphicData>
        </a:graphic>
      </p:graphicFrame>
    </p:spTree>
    <p:extLst>
      <p:ext uri="{BB962C8B-B14F-4D97-AF65-F5344CB8AC3E}">
        <p14:creationId xmlns:p14="http://schemas.microsoft.com/office/powerpoint/2010/main" val="3432853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22579"/>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678095712"/>
              </p:ext>
            </p:extLst>
          </p:nvPr>
        </p:nvGraphicFramePr>
        <p:xfrm>
          <a:off x="1596000" y="1142876"/>
          <a:ext cx="9000000" cy="4784631"/>
        </p:xfrm>
        <a:graphic>
          <a:graphicData uri="http://schemas.openxmlformats.org/drawingml/2006/table">
            <a:tbl>
              <a:tblPr/>
              <a:tblGrid>
                <a:gridCol w="2218971">
                  <a:extLst>
                    <a:ext uri="{9D8B030D-6E8A-4147-A177-3AD203B41FA5}">
                      <a16:colId xmlns:a16="http://schemas.microsoft.com/office/drawing/2014/main" val="3985924176"/>
                    </a:ext>
                  </a:extLst>
                </a:gridCol>
                <a:gridCol w="3174043">
                  <a:extLst>
                    <a:ext uri="{9D8B030D-6E8A-4147-A177-3AD203B41FA5}">
                      <a16:colId xmlns:a16="http://schemas.microsoft.com/office/drawing/2014/main" val="2940262165"/>
                    </a:ext>
                  </a:extLst>
                </a:gridCol>
                <a:gridCol w="1927250">
                  <a:extLst>
                    <a:ext uri="{9D8B030D-6E8A-4147-A177-3AD203B41FA5}">
                      <a16:colId xmlns:a16="http://schemas.microsoft.com/office/drawing/2014/main" val="893807924"/>
                    </a:ext>
                  </a:extLst>
                </a:gridCol>
                <a:gridCol w="1679736">
                  <a:extLst>
                    <a:ext uri="{9D8B030D-6E8A-4147-A177-3AD203B41FA5}">
                      <a16:colId xmlns:a16="http://schemas.microsoft.com/office/drawing/2014/main" val="2300341134"/>
                    </a:ext>
                  </a:extLst>
                </a:gridCol>
              </a:tblGrid>
              <a:tr h="951931">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984341254"/>
                  </a:ext>
                </a:extLst>
              </a:tr>
              <a:tr h="183859">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ΗΜΑΘΙΑΣ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ΒΕΡΓΙΝΑΣ (ΒΕΡΟΙΑΣ)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ΒΕΡΓΙΝΑ</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475420"/>
                  </a:ext>
                </a:extLst>
              </a:tr>
              <a:tr h="18385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ΕΙΡΗΝΟΥΠΟΛΗ (ΝΑΟΥΣΑΣ)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ΑΝΩ ΖΕΡΒΟΧΩΡΙ</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466184"/>
                  </a:ext>
                </a:extLst>
              </a:tr>
              <a:tr h="18385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ΜΕΛΙΚΗΣ (ΑΛΕΞΑΝΔΡΕΙΑΣ)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ΜΕΛΙΚΗ</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214889"/>
                  </a:ext>
                </a:extLst>
              </a:tr>
              <a:tr h="18385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ΒΕΡΓΙΝΑΣ (ΒΕΡΟΙΑΣ)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ΠΑΛΑΤΙΤΣΙΑ</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2027958"/>
                  </a:ext>
                </a:extLst>
              </a:tr>
              <a:tr h="18385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ΕΙΡΗΝΟΥΠΟΛΗ (ΝΑΟΥΣΑΣ)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ΠΟΛΥΠΛΑΤΑΝΟΣ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2714966"/>
                  </a:ext>
                </a:extLst>
              </a:tr>
              <a:tr h="18385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ΜΕΛΙΚΗΣ (ΑΛΕΞΑΝΔΡΕΙΑΣ)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ΑΓΚΑΘΙΑ</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34219"/>
                  </a:ext>
                </a:extLst>
              </a:tr>
              <a:tr h="18385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ΒΕΡΓΙΝΑΣ (ΒΕΡΟΙΑΣ)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ΣΥΚΕΑ - ΣΥΚΙΑ</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5155702"/>
                  </a:ext>
                </a:extLst>
              </a:tr>
              <a:tr h="18385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ΕΙΡΗΝΟΥΠΟΛΗ (ΝΑΟΥΣΑΣ)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ΑΓΓΕΛΟΧΩΡΙ</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820300"/>
                  </a:ext>
                </a:extLst>
              </a:tr>
              <a:tr h="18385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ΠΛΑΤΕΟΣ (ΑΛΕΞΑΝΔΡΕΙΑΣ)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ΝΕΟΚΑΣΤΡΟ</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5156438"/>
                  </a:ext>
                </a:extLst>
              </a:tr>
              <a:tr h="18385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ΔΟΒΡΑΣ (ΒΕΡΟΙΑΣ)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ΦΥΤΕΙΑ</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0959922"/>
                  </a:ext>
                </a:extLst>
              </a:tr>
              <a:tr h="18385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ΕΙΡΗΝΟΥΠΟΛΗ (ΝΑΟΥΣΑΣ)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ΑΡΧΑΓΓΕΛΟΣ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577037"/>
                  </a:ext>
                </a:extLst>
              </a:tr>
              <a:tr h="18385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ΠΛΑΤΕΟΣ (ΑΛΕΞΑΝΔΡΕΙΑΣ)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ΤΡΙΚΑΛΑ</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1943643"/>
                  </a:ext>
                </a:extLst>
              </a:tr>
              <a:tr h="18385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ΑΠΟΣΤΟΛΟΥ ΠΑΥΛΟΥ (ΒΕΡΟΙΑΣ)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ΝΕΑ ΝΙΚΟΜΗΔΕΙΑ</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8200533"/>
                  </a:ext>
                </a:extLst>
              </a:tr>
              <a:tr h="18385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ΑΝΘΕΜΙΩΝ (ΝΑΟΥΣΑΣ)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ΠΟΛΛΑ ΝΕΡΑ</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504659"/>
                  </a:ext>
                </a:extLst>
              </a:tr>
              <a:tr h="18385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ΠΛΑΤΕΟΣ (ΑΛΕΞΑΝΔΡΕΙΑΣ)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ΠΛΑΤΑΝΟΣ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9703768"/>
                  </a:ext>
                </a:extLst>
              </a:tr>
              <a:tr h="18385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ΑΝΤΙΓΟΝΙΔΩΝ (ΑΛΕΞΑΝΔΡΕΙΑΣ)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ΚΑΒΑΣΙΛΑ</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960305"/>
                  </a:ext>
                </a:extLst>
              </a:tr>
              <a:tr h="18385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ΑΠΟΣΤΟΛΟΥ ΠΑΥΛΟΥ (ΒΕΡΟΙΑΣ)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ΚΟΥΛΟΥΡΑ</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107007"/>
                  </a:ext>
                </a:extLst>
              </a:tr>
              <a:tr h="18385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ΑΝΘΕΜΙΩΝ (ΝΑΟΥΣΑΣ)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ΕΠΙΣΚΟΠΗ</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9954446"/>
                  </a:ext>
                </a:extLst>
              </a:tr>
              <a:tr h="18385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ΑΝΤΙΓΟΝΙΔΩΝ (ΑΛΕΞΑΝΔΡΕΙΑΣ)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ΣΤΑΥΡΟΣ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985113"/>
                  </a:ext>
                </a:extLst>
              </a:tr>
              <a:tr h="18090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ΑΝΤΙΓΟΝΙΔΩΝ (ΑΛΕΞΑΝΔΡΕΙΑΣ)</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ΞΕΧΑΣΜΕΝΗ</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8755" marR="8755" marT="8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314840"/>
                  </a:ext>
                </a:extLst>
              </a:tr>
            </a:tbl>
          </a:graphicData>
        </a:graphic>
      </p:graphicFrame>
    </p:spTree>
    <p:extLst>
      <p:ext uri="{BB962C8B-B14F-4D97-AF65-F5344CB8AC3E}">
        <p14:creationId xmlns:p14="http://schemas.microsoft.com/office/powerpoint/2010/main" val="1912400175"/>
      </p:ext>
    </p:extLst>
  </p:cSld>
  <p:clrMapOvr>
    <a:overrideClrMapping bg1="lt1" tx1="dk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89328"/>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4202889546"/>
              </p:ext>
            </p:extLst>
          </p:nvPr>
        </p:nvGraphicFramePr>
        <p:xfrm>
          <a:off x="1504604" y="1177218"/>
          <a:ext cx="9091396" cy="5065013"/>
        </p:xfrm>
        <a:graphic>
          <a:graphicData uri="http://schemas.openxmlformats.org/drawingml/2006/table">
            <a:tbl>
              <a:tblPr/>
              <a:tblGrid>
                <a:gridCol w="2094539">
                  <a:extLst>
                    <a:ext uri="{9D8B030D-6E8A-4147-A177-3AD203B41FA5}">
                      <a16:colId xmlns:a16="http://schemas.microsoft.com/office/drawing/2014/main" val="3053690140"/>
                    </a:ext>
                  </a:extLst>
                </a:gridCol>
                <a:gridCol w="2586992">
                  <a:extLst>
                    <a:ext uri="{9D8B030D-6E8A-4147-A177-3AD203B41FA5}">
                      <a16:colId xmlns:a16="http://schemas.microsoft.com/office/drawing/2014/main" val="3928911016"/>
                    </a:ext>
                  </a:extLst>
                </a:gridCol>
                <a:gridCol w="2557217">
                  <a:extLst>
                    <a:ext uri="{9D8B030D-6E8A-4147-A177-3AD203B41FA5}">
                      <a16:colId xmlns:a16="http://schemas.microsoft.com/office/drawing/2014/main" val="2114154916"/>
                    </a:ext>
                  </a:extLst>
                </a:gridCol>
                <a:gridCol w="1852648">
                  <a:extLst>
                    <a:ext uri="{9D8B030D-6E8A-4147-A177-3AD203B41FA5}">
                      <a16:colId xmlns:a16="http://schemas.microsoft.com/office/drawing/2014/main" val="1414055253"/>
                    </a:ext>
                  </a:extLst>
                </a:gridCol>
              </a:tblGrid>
              <a:tr h="1233473">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a:solidFill>
                            <a:srgbClr val="000000"/>
                          </a:solidFill>
                          <a:effectLst/>
                          <a:latin typeface="Calibri" panose="020F0502020204030204" pitchFamily="34" charset="0"/>
                          <a:ea typeface="+mn-ea"/>
                          <a:cs typeface="+mn-cs"/>
                          <a:sym typeface="Arial"/>
                        </a:rPr>
                        <a:t>ΟΙΚΙΣΜΟΣ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166472271"/>
                  </a:ext>
                </a:extLst>
              </a:tr>
              <a:tr h="190367">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ΠΕΛΛΑΣ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ΑΛΜΩΠΙΑΣ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ΑΡΧΑΓΓΕΛΟΣ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3/11/2025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5300998"/>
                  </a:ext>
                </a:extLst>
              </a:tr>
              <a:tr h="19036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ΠΕΛΛΑΣ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ΔΥΤΙΚΟ</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4/11/2025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222515"/>
                  </a:ext>
                </a:extLst>
              </a:tr>
              <a:tr h="19036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ΑΛΜΩΠΙΑΣ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ΘΕΟΔΩΡΑΚΙ</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5/11/2025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827462"/>
                  </a:ext>
                </a:extLst>
              </a:tr>
              <a:tr h="19036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ΕΔΕΣΣΑΣ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ΝΗΣΙ</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6/11/2025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175437"/>
                  </a:ext>
                </a:extLst>
              </a:tr>
              <a:tr h="19036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ΑΛΜΩΠΙΑΣ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ΛΟΥΤΡΑΚΙ-ΠΟΖΑΡ</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9754423"/>
                  </a:ext>
                </a:extLst>
              </a:tr>
              <a:tr h="19036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ΑΛΜΩΠΙΑΣ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ΝΟΤΙΑ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6140357"/>
                  </a:ext>
                </a:extLst>
              </a:tr>
              <a:tr h="19036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ΠΕΛΛΑΣ </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ΑΘΥΡΑ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1293135"/>
                  </a:ext>
                </a:extLst>
              </a:tr>
              <a:tr h="19036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ΑΛΜΩΠΙΑΣ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ΘΗΡΙΟΠΕΤΡΑ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9166507"/>
                  </a:ext>
                </a:extLst>
              </a:tr>
              <a:tr h="190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ΕΔΕΣΣΑΣ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ΚΑΡΥΔΙΑ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152043"/>
                  </a:ext>
                </a:extLst>
              </a:tr>
              <a:tr h="190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ΑΛΜΩΠΙΑΣ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ΟΡΜΑ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8780413"/>
                  </a:ext>
                </a:extLst>
              </a:tr>
              <a:tr h="190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ΑΛΜΩΠΙΑΣ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ΠΕΡΙΚΛΕΙΑ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062211"/>
                  </a:ext>
                </a:extLst>
              </a:tr>
              <a:tr h="190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ΠΕΛΛΑΣ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ΡΑΧΩΝΑ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748883"/>
                  </a:ext>
                </a:extLst>
              </a:tr>
              <a:tr h="190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ΑΛΜΩΠΙΑΣ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ΙΔΑ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268895"/>
                  </a:ext>
                </a:extLst>
              </a:tr>
              <a:tr h="190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ΕΔΕΣΣΑΣ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ΚΕΡΑΣΙΑ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20/11/2025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2783144"/>
                  </a:ext>
                </a:extLst>
              </a:tr>
              <a:tr h="190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ΑΛΜΩΠΙΑΣ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ΦΙΛΩΤΙΑ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21/11/2025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5461950"/>
                  </a:ext>
                </a:extLst>
              </a:tr>
              <a:tr h="190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ΑΛΜΩΠΙΑΣ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ΣΑΡΑΚΙΝΟΙ</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24/11/2025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694318"/>
                  </a:ext>
                </a:extLst>
              </a:tr>
              <a:tr h="190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ΠΕΛΛΑΣ </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ΛΑΚΚΑ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157174"/>
                  </a:ext>
                </a:extLst>
              </a:tr>
              <a:tr h="190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ΑΛΜΩΠΙΑΣ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ΦΟΥΣΤΑΝΗ</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9739946"/>
                  </a:ext>
                </a:extLst>
              </a:tr>
              <a:tr h="19036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ΕΔΕΣΣΑΣ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ΒΡΥΤΤΑ</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624662"/>
                  </a:ext>
                </a:extLst>
              </a:tr>
              <a:tr h="190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ΑΛΜΩΠΙΑΣ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ΠΡΟΔΡΟΜΟΣ</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8697" marR="8697" marT="8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992275"/>
                  </a:ext>
                </a:extLst>
              </a:tr>
            </a:tbl>
          </a:graphicData>
        </a:graphic>
      </p:graphicFrame>
    </p:spTree>
    <p:extLst>
      <p:ext uri="{BB962C8B-B14F-4D97-AF65-F5344CB8AC3E}">
        <p14:creationId xmlns:p14="http://schemas.microsoft.com/office/powerpoint/2010/main" val="703104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2538" y="200381"/>
            <a:ext cx="11342267" cy="639205"/>
          </a:xfrm>
        </p:spPr>
        <p:txBody>
          <a:bodyPr/>
          <a:lstStyle/>
          <a:p>
            <a:r>
              <a:rPr lang="el-GR" dirty="0"/>
              <a:t>Προγραμματισμός Νοεμβρίου</a:t>
            </a:r>
          </a:p>
        </p:txBody>
      </p:sp>
      <p:graphicFrame>
        <p:nvGraphicFramePr>
          <p:cNvPr id="5" name="Πίνακας 4"/>
          <p:cNvGraphicFramePr>
            <a:graphicFrameLocks noGrp="1"/>
          </p:cNvGraphicFramePr>
          <p:nvPr>
            <p:extLst>
              <p:ext uri="{D42A27DB-BD31-4B8C-83A1-F6EECF244321}">
                <p14:modId xmlns:p14="http://schemas.microsoft.com/office/powerpoint/2010/main" val="2748822196"/>
              </p:ext>
            </p:extLst>
          </p:nvPr>
        </p:nvGraphicFramePr>
        <p:xfrm>
          <a:off x="1626524" y="1180408"/>
          <a:ext cx="9108023" cy="5122356"/>
        </p:xfrm>
        <a:graphic>
          <a:graphicData uri="http://schemas.openxmlformats.org/drawingml/2006/table">
            <a:tbl>
              <a:tblPr/>
              <a:tblGrid>
                <a:gridCol w="2071704">
                  <a:extLst>
                    <a:ext uri="{9D8B030D-6E8A-4147-A177-3AD203B41FA5}">
                      <a16:colId xmlns:a16="http://schemas.microsoft.com/office/drawing/2014/main" val="2408221585"/>
                    </a:ext>
                  </a:extLst>
                </a:gridCol>
                <a:gridCol w="2825508">
                  <a:extLst>
                    <a:ext uri="{9D8B030D-6E8A-4147-A177-3AD203B41FA5}">
                      <a16:colId xmlns:a16="http://schemas.microsoft.com/office/drawing/2014/main" val="375995344"/>
                    </a:ext>
                  </a:extLst>
                </a:gridCol>
                <a:gridCol w="2345009">
                  <a:extLst>
                    <a:ext uri="{9D8B030D-6E8A-4147-A177-3AD203B41FA5}">
                      <a16:colId xmlns:a16="http://schemas.microsoft.com/office/drawing/2014/main" val="3901537502"/>
                    </a:ext>
                  </a:extLst>
                </a:gridCol>
                <a:gridCol w="1865802">
                  <a:extLst>
                    <a:ext uri="{9D8B030D-6E8A-4147-A177-3AD203B41FA5}">
                      <a16:colId xmlns:a16="http://schemas.microsoft.com/office/drawing/2014/main" val="1188197961"/>
                    </a:ext>
                  </a:extLst>
                </a:gridCol>
              </a:tblGrid>
              <a:tr h="1221970">
                <a:tc>
                  <a:txBody>
                    <a:bodyPr/>
                    <a:lstStyle/>
                    <a:p>
                      <a:pPr algn="ctr" fontAlgn="ctr"/>
                      <a:r>
                        <a:rPr lang="el-GR" sz="1400" b="1" i="0" u="none" strike="noStrike" dirty="0">
                          <a:solidFill>
                            <a:srgbClr val="000000"/>
                          </a:solidFill>
                          <a:effectLst/>
                          <a:latin typeface="Calibri" panose="020F0502020204030204" pitchFamily="34" charset="0"/>
                        </a:rPr>
                        <a:t>ΠΕ </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ctr"/>
                      <a:r>
                        <a:rPr lang="el-GR" sz="1400" b="1" i="0" u="none" strike="noStrike" dirty="0">
                          <a:solidFill>
                            <a:srgbClr val="000000"/>
                          </a:solidFill>
                          <a:effectLst/>
                          <a:latin typeface="Calibri" panose="020F0502020204030204" pitchFamily="34" charset="0"/>
                        </a:rPr>
                        <a:t>ΔΗΜΟΤΙΚΗ ΕΝΟΤΗΤΑ</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a:solidFill>
                            <a:srgbClr val="000000"/>
                          </a:solidFill>
                          <a:effectLst/>
                          <a:latin typeface="Calibri" panose="020F0502020204030204" pitchFamily="34" charset="0"/>
                        </a:rPr>
                        <a:t>ΟΙΚΙΣΜΟΣ</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dirty="0">
                          <a:solidFill>
                            <a:srgbClr val="000000"/>
                          </a:solidFill>
                          <a:effectLst/>
                          <a:latin typeface="Calibri" panose="020F0502020204030204" pitchFamily="34" charset="0"/>
                        </a:rPr>
                        <a:t>ΗΜΕΡΟΜΗΝΙΑ</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291549624"/>
                  </a:ext>
                </a:extLst>
              </a:tr>
              <a:tr h="176991">
                <a:tc rowSpan="17">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ΘΕΣΣΑΛΟΝΙΚΗΣ</a:t>
                      </a:r>
                    </a:p>
                  </a:txBody>
                  <a:tcPr marL="11099" marR="11099" marT="11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dirty="0">
                          <a:solidFill>
                            <a:srgbClr val="000000"/>
                          </a:solidFill>
                          <a:effectLst/>
                          <a:latin typeface="Calibri" panose="020F0502020204030204" pitchFamily="34" charset="0"/>
                        </a:rPr>
                        <a:t>ΔΗΜΟΣ ΘΕΡΜΗΣ/Δ.Ε. ΒΑΣΙΛΙΚΩΝ</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ΒΑΣΙΛΙΚΑ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3/11/2025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184021"/>
                  </a:ext>
                </a:extLst>
              </a:tr>
              <a:tr h="176991">
                <a:tc vMerge="1">
                  <a:txBody>
                    <a:bodyPr/>
                    <a:lstStyle/>
                    <a:p>
                      <a:pPr algn="ctr" fontAlgn="ctr"/>
                      <a:endParaRPr lang="el-GR" sz="1400" b="1" i="0" u="none" strike="noStrike" cap="none" dirty="0">
                        <a:solidFill>
                          <a:srgbClr val="000000"/>
                        </a:solidFill>
                        <a:effectLst/>
                        <a:latin typeface="Calibri" panose="020F0502020204030204" pitchFamily="34" charset="0"/>
                        <a:ea typeface="+mn-ea"/>
                        <a:cs typeface="+mn-cs"/>
                        <a:sym typeface="Arial"/>
                      </a:endParaRPr>
                    </a:p>
                  </a:txBody>
                  <a:tcPr marL="11099" marR="11099" marT="110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ΔΕΛΤΑ/Δ.Ε. ΚΑΛΟΧΩΡΙΟΥ</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ΚΑΛΟΧΩΡΙ</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4/11/2025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4055688"/>
                  </a:ext>
                </a:extLst>
              </a:tr>
              <a:tr h="17699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ΔΕΛΤΑ/Δ.Ε. ΣΙΝΔΟΥ</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ΣΙΝΔΟΣ</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042145"/>
                  </a:ext>
                </a:extLst>
              </a:tr>
              <a:tr h="17699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ΠΥΛΑΙΑΣ - ΧΟΡΤΙΑΤΗ</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ΠΑΝΟΡΑΜΑ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6/11/2025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685401"/>
                  </a:ext>
                </a:extLst>
              </a:tr>
              <a:tr h="17699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ΔΕΛΤΑ</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ΑΝΑΤΟΛΙΚΟ</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7/11/2025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8126801"/>
                  </a:ext>
                </a:extLst>
              </a:tr>
              <a:tr h="176991">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ΘΕΡΜΗΣ/Δ.Ε. ΒΑΣΙΛΙΚΩΝ</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ΒΑΣΙΛΙΚΑ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7412711"/>
                  </a:ext>
                </a:extLst>
              </a:tr>
              <a:tr h="17699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ΔΕΛΤΑ/Δ.Ε. ΣΙΝΔΟΥ</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ΣΙΝΔΟΣ</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11/11/2025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2102119"/>
                  </a:ext>
                </a:extLst>
              </a:tr>
              <a:tr h="17699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ΚΟΡΔΕΛΙΟΥ - ΕΥΟΣΜΟΥ</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 ΕΥΟΣΜΟΣ</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8953333"/>
                  </a:ext>
                </a:extLst>
              </a:tr>
              <a:tr h="1769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ΠΥΛΑΙΑΣ - ΧΟΡΤΙΑΤΗ</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ΑΣΒΕΣΤΟΧΩΡΙ - ΧΟΡΤΙΑΤΗΣ</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13/11/2025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5880492"/>
                  </a:ext>
                </a:extLst>
              </a:tr>
              <a:tr h="3320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ΔΕΛΤΑ/Δ.Ε. ΝΕΑΣ ΜΑΓΝΗΣΙΑΣ-ΔΙΑΒΑΤΩΝ</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ΝΕΑ ΜΑΓΝΗΣΙΑ - ΔΙΑΒΑΤΑ</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1602837"/>
                  </a:ext>
                </a:extLst>
              </a:tr>
              <a:tr h="252804">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ΘΕΡΜΗΣ/Δ.Ε. ΜΙΚΡΑΣ</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ΝΕΟ ΡΥΣΙΟ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7190554"/>
                  </a:ext>
                </a:extLst>
              </a:tr>
              <a:tr h="3320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ΔΕΛΤΑ/Δ.Ε. ΝΕΑΣ ΜΑΓΝΗΣΙΑΣ-ΔΙΑΒΑΤΩΝ</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ΝΕΑ ΜΑΓΝΗΣΙΑ - ΔΙΑΒΑΤΑ</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139142"/>
                  </a:ext>
                </a:extLst>
              </a:tr>
              <a:tr h="1769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ΧΑΛΚΗΔΟΝΑΣ</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ΧΑΛΚΗΔΟΝΑ</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9839434"/>
                  </a:ext>
                </a:extLst>
              </a:tr>
              <a:tr h="1769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ΔΕΛΤΑ/Δ.Ε. ΧΑΛΑΣΤΡΑΣ</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ΧΑΛΑΣΤΡΑ</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20/11/2025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6091191"/>
                  </a:ext>
                </a:extLst>
              </a:tr>
              <a:tr h="3320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ΔΕΛΤΑ/Δ.Ε. ΝΕΑΣ ΜΑΓΝΗΣΙΑΣ-ΔΙΑΒΑΤΩΝ</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ΝΕΑ ΜΑΓΝΗΣΙΑ</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964941"/>
                  </a:ext>
                </a:extLst>
              </a:tr>
              <a:tr h="1769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ΧΑΛΚΗΔΟΝΑΣ</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 ΧΑΛΚΗΔΟΝΑ</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4492882"/>
                  </a:ext>
                </a:extLst>
              </a:tr>
              <a:tr h="1769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ΠΥΛΑΙΑΣ - ΧΟΡΤΙΑΤΗ</a:t>
                      </a:r>
                    </a:p>
                  </a:txBody>
                  <a:tcPr marL="11099" marR="11099" marT="1109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ΦΙΛΥΡΟ</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11099" marR="11099" marT="110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0466895"/>
                  </a:ext>
                </a:extLst>
              </a:tr>
            </a:tbl>
          </a:graphicData>
        </a:graphic>
      </p:graphicFrame>
      <p:sp>
        <p:nvSpPr>
          <p:cNvPr id="4" name="TextBox 3">
            <a:extLst>
              <a:ext uri="{FF2B5EF4-FFF2-40B4-BE49-F238E27FC236}">
                <a16:creationId xmlns:a16="http://schemas.microsoft.com/office/drawing/2014/main" id="{2F4DBB0A-CCF8-D1A5-0685-2DE5A63585F1}"/>
              </a:ext>
            </a:extLst>
          </p:cNvPr>
          <p:cNvSpPr txBox="1"/>
          <p:nvPr/>
        </p:nvSpPr>
        <p:spPr>
          <a:xfrm>
            <a:off x="-174567" y="3551381"/>
            <a:ext cx="1801091" cy="646331"/>
          </a:xfrm>
          <a:prstGeom prst="rect">
            <a:avLst/>
          </a:prstGeom>
          <a:noFill/>
        </p:spPr>
        <p:txBody>
          <a:bodyPr wrap="square">
            <a:spAutoFit/>
          </a:bodyPr>
          <a:lstStyle/>
          <a:p>
            <a:pPr marL="285750" indent="-285750" algn="ctr">
              <a:buFont typeface="Wingdings" panose="05000000000000000000" pitchFamily="2" charset="2"/>
              <a:buChar char="Ø"/>
            </a:pPr>
            <a:r>
              <a:rPr lang="el-GR" sz="1800" b="1" dirty="0">
                <a:latin typeface="Calibri" panose="020F0502020204030204" pitchFamily="34" charset="0"/>
                <a:ea typeface="+mn-ea"/>
                <a:cs typeface="+mn-cs"/>
              </a:rPr>
              <a:t>3</a:t>
            </a:r>
            <a:r>
              <a:rPr lang="el-GR" sz="1800" b="1" baseline="30000" dirty="0">
                <a:latin typeface="Calibri" panose="020F0502020204030204" pitchFamily="34" charset="0"/>
                <a:ea typeface="+mn-ea"/>
                <a:cs typeface="+mn-cs"/>
              </a:rPr>
              <a:t>η</a:t>
            </a:r>
            <a:r>
              <a:rPr lang="el-GR" sz="1800" b="1" dirty="0">
                <a:latin typeface="Calibri" panose="020F0502020204030204" pitchFamily="34" charset="0"/>
                <a:ea typeface="+mn-ea"/>
                <a:cs typeface="+mn-cs"/>
              </a:rPr>
              <a:t> και 4</a:t>
            </a:r>
            <a:r>
              <a:rPr lang="el-GR" sz="1800" b="1" baseline="30000" dirty="0">
                <a:latin typeface="Calibri" panose="020F0502020204030204" pitchFamily="34" charset="0"/>
                <a:ea typeface="+mn-ea"/>
                <a:cs typeface="+mn-cs"/>
              </a:rPr>
              <a:t>η</a:t>
            </a:r>
            <a:r>
              <a:rPr lang="el-GR" sz="1800" b="1" dirty="0">
                <a:latin typeface="Calibri" panose="020F0502020204030204" pitchFamily="34" charset="0"/>
                <a:ea typeface="+mn-ea"/>
                <a:cs typeface="+mn-cs"/>
              </a:rPr>
              <a:t>   </a:t>
            </a:r>
            <a:r>
              <a:rPr lang="el-GR" sz="1800" b="1" dirty="0" err="1">
                <a:latin typeface="Calibri" panose="020F0502020204030204" pitchFamily="34" charset="0"/>
                <a:ea typeface="+mn-ea"/>
                <a:cs typeface="+mn-cs"/>
              </a:rPr>
              <a:t>Υ.Πε</a:t>
            </a:r>
            <a:endParaRPr lang="el-GR" sz="1800" b="1" dirty="0">
              <a:latin typeface="Calibri" panose="020F0502020204030204" pitchFamily="34" charset="0"/>
              <a:ea typeface="+mn-ea"/>
              <a:cs typeface="+mn-cs"/>
            </a:endParaRPr>
          </a:p>
        </p:txBody>
      </p:sp>
    </p:spTree>
    <p:extLst>
      <p:ext uri="{BB962C8B-B14F-4D97-AF65-F5344CB8AC3E}">
        <p14:creationId xmlns:p14="http://schemas.microsoft.com/office/powerpoint/2010/main" val="1900164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64390"/>
          </a:xfrm>
        </p:spPr>
        <p:txBody>
          <a:bodyPr/>
          <a:lstStyle/>
          <a:p>
            <a:r>
              <a:rPr lang="el-GR" dirty="0"/>
              <a:t>Προγραμματισμός Νοεμβρίου</a:t>
            </a:r>
          </a:p>
        </p:txBody>
      </p:sp>
      <p:graphicFrame>
        <p:nvGraphicFramePr>
          <p:cNvPr id="5" name="Πίνακας 4"/>
          <p:cNvGraphicFramePr>
            <a:graphicFrameLocks noGrp="1"/>
          </p:cNvGraphicFramePr>
          <p:nvPr>
            <p:extLst>
              <p:ext uri="{D42A27DB-BD31-4B8C-83A1-F6EECF244321}">
                <p14:modId xmlns:p14="http://schemas.microsoft.com/office/powerpoint/2010/main" val="248319427"/>
              </p:ext>
            </p:extLst>
          </p:nvPr>
        </p:nvGraphicFramePr>
        <p:xfrm>
          <a:off x="1596000" y="998247"/>
          <a:ext cx="9000000" cy="5293277"/>
        </p:xfrm>
        <a:graphic>
          <a:graphicData uri="http://schemas.openxmlformats.org/drawingml/2006/table">
            <a:tbl>
              <a:tblPr/>
              <a:tblGrid>
                <a:gridCol w="2200730">
                  <a:extLst>
                    <a:ext uri="{9D8B030D-6E8A-4147-A177-3AD203B41FA5}">
                      <a16:colId xmlns:a16="http://schemas.microsoft.com/office/drawing/2014/main" val="2291415306"/>
                    </a:ext>
                  </a:extLst>
                </a:gridCol>
                <a:gridCol w="2681061">
                  <a:extLst>
                    <a:ext uri="{9D8B030D-6E8A-4147-A177-3AD203B41FA5}">
                      <a16:colId xmlns:a16="http://schemas.microsoft.com/office/drawing/2014/main" val="1547438801"/>
                    </a:ext>
                  </a:extLst>
                </a:gridCol>
                <a:gridCol w="2306680">
                  <a:extLst>
                    <a:ext uri="{9D8B030D-6E8A-4147-A177-3AD203B41FA5}">
                      <a16:colId xmlns:a16="http://schemas.microsoft.com/office/drawing/2014/main" val="379698162"/>
                    </a:ext>
                  </a:extLst>
                </a:gridCol>
                <a:gridCol w="1811529">
                  <a:extLst>
                    <a:ext uri="{9D8B030D-6E8A-4147-A177-3AD203B41FA5}">
                      <a16:colId xmlns:a16="http://schemas.microsoft.com/office/drawing/2014/main" val="3627507840"/>
                    </a:ext>
                  </a:extLst>
                </a:gridCol>
              </a:tblGrid>
              <a:tr h="656835">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4237" marR="4237" marT="4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66559850"/>
                  </a:ext>
                </a:extLst>
              </a:tr>
              <a:tr h="135797">
                <a:tc rowSpan="26">
                  <a:txBody>
                    <a:bodyPr/>
                    <a:lstStyle/>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 ΕΒΡΟΥ</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p>
                      <a:pPr algn="l" fontAlgn="ctr"/>
                      <a:r>
                        <a:rPr lang="el-GR" sz="500" b="1" i="0" u="none" strike="noStrike" dirty="0">
                          <a:solidFill>
                            <a:srgbClr val="000000"/>
                          </a:solidFill>
                          <a:effectLst/>
                          <a:latin typeface="Calibri" panose="020F0502020204030204" pitchFamily="34" charset="0"/>
                        </a:rPr>
                        <a:t> </a:t>
                      </a:r>
                    </a:p>
                  </a:txBody>
                  <a:tcPr marL="4237" marR="4237" marT="423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ΔΙΔΥΜΟΤΕΙΧΟΥ</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ΙΣΑΑΚΙΟ,ΔΟΞΑ,ΜΑΝΗ</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3/11/2025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0133848"/>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ΑΛΕΞΑΝΔΡΟΥΠΟΛΗΣ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ΛΟΥΤΡΑ</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3/11/2025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738549"/>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ΣΟΥΦΛΙΟΥ</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ΟΡΦΕΑ/ΛΑΒΑΡΑ</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4/11/2025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341213"/>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ΣΟΥΦΛΙΟΥ</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ΚΟΡΝΟΦΩΛΙΑ</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4/11/2025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116515"/>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ΔΙΔΥΜΟΤΕΙΧΟΥ</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ΜΕΤΑΞΑΔΕΣ,ΑΣΒΕΣΤΑΔΕΣ, ΚΥΑΝΗ</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5/11/2025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060675"/>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ΑΛΕΞΑΝΔΡΟΥΠΟΛΗΣ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ΑΒΑΝΤΑΣ</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5/11/2025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341405"/>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ΟΡΕΣΤΙΑΔΑΣ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ΡΙΖΙΑ</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6/11/2025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703660"/>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ΣΟΥΦΛΙΟΥ</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ΛΥΚΟΦΗ</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6/11/2025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5726092"/>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ΔΙΔΥΜΟΤΕΙΧΟΥ</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ΠΟΙΜΕΝΙΚΟ</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7/11/2025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5873660"/>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ΑΛΕΞΑΝΔΡΟΥΠΟΛΗΣ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ΔΟΡΙΣΚΟΣ</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7/11/2025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944668"/>
                  </a:ext>
                </a:extLst>
              </a:tr>
              <a:tr h="135797">
                <a:tc vMerge="1">
                  <a:txBody>
                    <a:bodyPr/>
                    <a:lstStyle/>
                    <a:p>
                      <a:pPr algn="l" fontAlgn="ctr"/>
                      <a:endParaRPr lang="el-GR" sz="900" b="1" i="0" u="none" strike="noStrike">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ΟΡΕΣΤΙΑΔΑΣ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ΚΑΣΤΑΝΙΕΣ</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10/11/2025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663674"/>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ΣΟΥΦΛΙΟΥ</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ΔΑΔΙΑ</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10/11/2025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587608"/>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ΣΟΥΦΛΙΟΥ</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ΟΡΦΕΑ/ΚΙΣΣΑΡΙΟ</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11/11/2025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8615752"/>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ΑΛΕΞΑΝΔΡΟΥΠΟΛΗΣ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ΚΙΡΚΗ</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11/11/2025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8421258"/>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ΟΡΕΣΤΙΑΔΑΣ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ΛΕΠΤΗ, ΑΜΠΕΛΑΚΙΑ</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12/11/2025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663181"/>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ΑΛΕΞΑΝΔΡΟΥΠΟΛΗΣ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ΝΙΨΑ, ΔΩΡΙΚΟ</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12/11/2025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854318"/>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ΔΙΔΥΜΟΤΕΙΧΟΥ</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ΛΑΓΟΣ/ΘΥΡΕΑ</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13/11/2025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778999"/>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ΑΛΕΞΑΝΔΡΟΥΠΟΛΗΣ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ΙΤΤΕΑ</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13/11/2025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6356825"/>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ΟΡΕΣΤΙΑΔΑΣ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ΛΕΠΤΗ</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14/11/2025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938177"/>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ΑΛΕΞΑΝΔΡΟΥΠΟΛΗΣ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ΚΑΒΙΣΟΣ</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14/11/2025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0421863"/>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ΟΡΕΣΤΙΑΔΑΣ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ΚΥΠΡΙΝΟΣ</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17/11/2025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845463"/>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ΣΟΥΦΛΙΟΥ</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ΠΡΟΒΑΤΩΝΑΣ</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17/11/2025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3079932"/>
                  </a:ext>
                </a:extLst>
              </a:tr>
              <a:tr h="268246">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ΑΛΕΞΑΝΔΡΟΥΠΟΛΗΣ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ΑΛΕΞΑΝΔΡΟΥΠΟΛΗ</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17-21/11/25,</a:t>
                      </a:r>
                      <a:br>
                        <a:rPr lang="el-GR" sz="1100" b="0" i="0" u="none" strike="noStrike" cap="none" dirty="0">
                          <a:solidFill>
                            <a:srgbClr val="000000"/>
                          </a:solidFill>
                          <a:effectLst/>
                          <a:latin typeface="Calibri" panose="020F0502020204030204" pitchFamily="34" charset="0"/>
                          <a:ea typeface="+mn-ea"/>
                          <a:cs typeface="+mn-cs"/>
                          <a:sym typeface="Arial"/>
                        </a:rPr>
                      </a:br>
                      <a:r>
                        <a:rPr lang="el-GR" sz="1100" b="0" i="0" u="none" strike="noStrike" cap="none" dirty="0">
                          <a:solidFill>
                            <a:srgbClr val="000000"/>
                          </a:solidFill>
                          <a:effectLst/>
                          <a:latin typeface="Calibri" panose="020F0502020204030204" pitchFamily="34" charset="0"/>
                          <a:ea typeface="+mn-ea"/>
                          <a:cs typeface="+mn-cs"/>
                          <a:sym typeface="Arial"/>
                        </a:rPr>
                        <a:t>24-28/11/25 </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050592"/>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ΔΙΔΥΜΟΤΕΙΧΟΥ</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ΣΟΦΙΚΟ</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18/11/2025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305567"/>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ΑΛΕΞΑΝΔΡΟΥΠΟΛΗΣ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a:solidFill>
                            <a:srgbClr val="000000"/>
                          </a:solidFill>
                          <a:effectLst/>
                          <a:latin typeface="Calibri" panose="020F0502020204030204" pitchFamily="34" charset="0"/>
                          <a:ea typeface="+mn-ea"/>
                          <a:cs typeface="+mn-cs"/>
                          <a:sym typeface="Arial"/>
                        </a:rPr>
                        <a:t>ΑΡΔΑΝΙΟ</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18/11/2025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04475"/>
                  </a:ext>
                </a:extLst>
              </a:tr>
              <a:tr h="135797">
                <a:tc vMerge="1">
                  <a:txBody>
                    <a:bodyPr/>
                    <a:lstStyle/>
                    <a:p>
                      <a:pPr algn="l" fontAlgn="ctr"/>
                      <a:endParaRPr lang="el-GR" sz="900" b="1" i="0" u="none" strike="noStrike" dirty="0">
                        <a:solidFill>
                          <a:srgbClr val="000000"/>
                        </a:solidFill>
                        <a:effectLst/>
                        <a:latin typeface="Calibri" panose="020F0502020204030204" pitchFamily="34" charset="0"/>
                      </a:endParaRP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ΟΡΕΣΤΙΑΔΑΣ</a:t>
                      </a:r>
                    </a:p>
                  </a:txBody>
                  <a:tcPr marL="4237" marR="4237" marT="423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ΟΡΜΕΝΙΟ</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19/11/2025</a:t>
                      </a:r>
                    </a:p>
                  </a:txBody>
                  <a:tcPr marL="4237" marR="4237" marT="4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839179"/>
                  </a:ext>
                </a:extLst>
              </a:tr>
            </a:tbl>
          </a:graphicData>
        </a:graphic>
      </p:graphicFrame>
      <p:sp>
        <p:nvSpPr>
          <p:cNvPr id="3" name="TextBox 2">
            <a:extLst>
              <a:ext uri="{FF2B5EF4-FFF2-40B4-BE49-F238E27FC236}">
                <a16:creationId xmlns:a16="http://schemas.microsoft.com/office/drawing/2014/main" id="{6A2B078D-1207-4E21-CBE9-2FFFB97FE4BC}"/>
              </a:ext>
            </a:extLst>
          </p:cNvPr>
          <p:cNvSpPr txBox="1"/>
          <p:nvPr/>
        </p:nvSpPr>
        <p:spPr>
          <a:xfrm>
            <a:off x="115163" y="3460219"/>
            <a:ext cx="3888510" cy="369332"/>
          </a:xfrm>
          <a:prstGeom prst="rect">
            <a:avLst/>
          </a:prstGeom>
          <a:noFill/>
        </p:spPr>
        <p:txBody>
          <a:bodyPr wrap="square" rtlCol="0">
            <a:spAutoFit/>
          </a:bodyPr>
          <a:lstStyle/>
          <a:p>
            <a:pPr marL="285750" indent="-285750">
              <a:buFont typeface="Wingdings" panose="05000000000000000000" pitchFamily="2" charset="2"/>
              <a:buChar char="Ø"/>
            </a:pPr>
            <a:r>
              <a:rPr lang="el-GR" sz="1800" b="1" dirty="0">
                <a:latin typeface="Calibri" panose="020F0502020204030204" pitchFamily="34" charset="0"/>
                <a:ea typeface="+mn-ea"/>
                <a:cs typeface="+mn-cs"/>
              </a:rPr>
              <a:t>  4</a:t>
            </a:r>
            <a:r>
              <a:rPr lang="el-GR" sz="1800" b="1" baseline="30000" dirty="0">
                <a:latin typeface="Calibri" panose="020F0502020204030204" pitchFamily="34" charset="0"/>
                <a:ea typeface="+mn-ea"/>
                <a:cs typeface="+mn-cs"/>
              </a:rPr>
              <a:t>η</a:t>
            </a:r>
            <a:r>
              <a:rPr lang="el-GR" sz="1800" b="1" dirty="0">
                <a:latin typeface="Calibri" panose="020F0502020204030204" pitchFamily="34" charset="0"/>
                <a:ea typeface="+mn-ea"/>
                <a:cs typeface="+mn-cs"/>
              </a:rPr>
              <a:t> </a:t>
            </a:r>
            <a:r>
              <a:rPr lang="el-GR" sz="1800" b="1" dirty="0" err="1">
                <a:latin typeface="Calibri" panose="020F0502020204030204" pitchFamily="34" charset="0"/>
                <a:ea typeface="+mn-ea"/>
                <a:cs typeface="+mn-cs"/>
              </a:rPr>
              <a:t>Υ.Πε</a:t>
            </a:r>
            <a:endParaRPr lang="el-GR" sz="1800" b="1" dirty="0">
              <a:latin typeface="Calibri" panose="020F0502020204030204" pitchFamily="34" charset="0"/>
              <a:ea typeface="+mn-ea"/>
              <a:cs typeface="+mn-cs"/>
            </a:endParaRPr>
          </a:p>
        </p:txBody>
      </p:sp>
    </p:spTree>
    <p:extLst>
      <p:ext uri="{BB962C8B-B14F-4D97-AF65-F5344CB8AC3E}">
        <p14:creationId xmlns:p14="http://schemas.microsoft.com/office/powerpoint/2010/main" val="4024642560"/>
      </p:ext>
    </p:extLst>
  </p:cSld>
  <p:clrMapOvr>
    <a:overrideClrMapping bg1="lt1" tx1="dk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77345-A58B-112D-E499-F28EC3BBDB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E7B5E3-BB51-D7DD-B693-A3C9F508BE31}"/>
              </a:ext>
            </a:extLst>
          </p:cNvPr>
          <p:cNvSpPr>
            <a:spLocks noGrp="1"/>
          </p:cNvSpPr>
          <p:nvPr>
            <p:ph type="title"/>
          </p:nvPr>
        </p:nvSpPr>
        <p:spPr>
          <a:xfrm>
            <a:off x="327600" y="225319"/>
            <a:ext cx="11342267" cy="743594"/>
          </a:xfrm>
        </p:spPr>
        <p:txBody>
          <a:bodyPr/>
          <a:lstStyle/>
          <a:p>
            <a:r>
              <a:rPr lang="el-GR" dirty="0"/>
              <a:t>Οι ΚΟΜΥ παρέχουν 6 βασικές κατηγορίες υπηρεσιών</a:t>
            </a:r>
            <a:endParaRPr lang="en-US" dirty="0"/>
          </a:p>
        </p:txBody>
      </p:sp>
      <p:sp>
        <p:nvSpPr>
          <p:cNvPr id="14" name="Text Placeholder 13">
            <a:extLst>
              <a:ext uri="{FF2B5EF4-FFF2-40B4-BE49-F238E27FC236}">
                <a16:creationId xmlns:a16="http://schemas.microsoft.com/office/drawing/2014/main" id="{45AB7E41-C91C-3CA0-6C3B-03EEF62C519C}"/>
              </a:ext>
            </a:extLst>
          </p:cNvPr>
          <p:cNvSpPr>
            <a:spLocks noGrp="1"/>
          </p:cNvSpPr>
          <p:nvPr>
            <p:ph type="body" idx="1"/>
          </p:nvPr>
        </p:nvSpPr>
        <p:spPr/>
        <p:txBody>
          <a:bodyPr/>
          <a:lstStyle/>
          <a:p>
            <a:r>
              <a:rPr lang="el-GR" dirty="0"/>
              <a:t>Υπηρεσίες που παρέχονται από τις ΚΟΜΥ</a:t>
            </a:r>
            <a:endParaRPr lang="en-US" dirty="0"/>
          </a:p>
        </p:txBody>
      </p:sp>
      <p:sp>
        <p:nvSpPr>
          <p:cNvPr id="11" name="Rectangle 10">
            <a:extLst>
              <a:ext uri="{FF2B5EF4-FFF2-40B4-BE49-F238E27FC236}">
                <a16:creationId xmlns:a16="http://schemas.microsoft.com/office/drawing/2014/main" id="{0BE6E876-29FC-1B5A-8B16-9C26C4081041}"/>
              </a:ext>
            </a:extLst>
          </p:cNvPr>
          <p:cNvSpPr/>
          <p:nvPr/>
        </p:nvSpPr>
        <p:spPr>
          <a:xfrm>
            <a:off x="460163" y="1548569"/>
            <a:ext cx="5716246" cy="142173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fontAlgn="base">
              <a:lnSpc>
                <a:spcPct val="107000"/>
              </a:lnSpc>
            </a:pPr>
            <a:r>
              <a:rPr lang="el-GR" sz="1600" b="1" dirty="0">
                <a:solidFill>
                  <a:schemeClr val="tx1"/>
                </a:solidFill>
                <a:latin typeface="Calibri" panose="020F0502020204030204" pitchFamily="34" charset="0"/>
                <a:cs typeface="Times New Roman" panose="02020603050405020304" pitchFamily="18" charset="0"/>
              </a:rPr>
              <a:t>Κλινική Εξέταση και Καταγραφή</a:t>
            </a:r>
          </a:p>
          <a:p>
            <a:pPr marL="171450" indent="-171450" algn="just" fontAlgn="base">
              <a:lnSpc>
                <a:spcPct val="107000"/>
              </a:lnSpc>
              <a:buFont typeface="Arial" panose="020B0604020202020204" pitchFamily="34" charset="0"/>
              <a:buChar char="•"/>
            </a:pPr>
            <a:endParaRPr lang="en-US" sz="1200" dirty="0">
              <a:solidFill>
                <a:schemeClr val="tx1"/>
              </a:solidFill>
              <a:latin typeface="Calibri" panose="020F0502020204030204" pitchFamily="34" charset="0"/>
              <a:cs typeface="Times New Roman" panose="02020603050405020304" pitchFamily="18" charset="0"/>
            </a:endParaRP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cs typeface="Times New Roman" panose="02020603050405020304" pitchFamily="18" charset="0"/>
              </a:rPr>
              <a:t>Αποτύπωση αναγκών υγείας του πληθυσμού </a:t>
            </a: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cs typeface="Times New Roman" panose="02020603050405020304" pitchFamily="18" charset="0"/>
              </a:rPr>
              <a:t>Εντοπισμός κοινωνικών ανισοτήτων στην υγεία</a:t>
            </a: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cs typeface="Times New Roman" panose="02020603050405020304" pitchFamily="18" charset="0"/>
              </a:rPr>
              <a:t>Εγγραφή στην άυλη </a:t>
            </a:r>
            <a:r>
              <a:rPr lang="el-GR" sz="1200" dirty="0" err="1">
                <a:solidFill>
                  <a:schemeClr val="tx1"/>
                </a:solidFill>
                <a:latin typeface="Calibri" panose="020F0502020204030204" pitchFamily="34" charset="0"/>
                <a:cs typeface="Times New Roman" panose="02020603050405020304" pitchFamily="18" charset="0"/>
              </a:rPr>
              <a:t>συνταγογράφηση</a:t>
            </a:r>
            <a:endParaRPr lang="el-GR" sz="1200" dirty="0">
              <a:solidFill>
                <a:schemeClr val="tx1"/>
              </a:solidFill>
              <a:latin typeface="Calibri" panose="020F0502020204030204" pitchFamily="34" charset="0"/>
              <a:cs typeface="Times New Roman" panose="02020603050405020304" pitchFamily="18" charset="0"/>
            </a:endParaRP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cs typeface="Times New Roman" panose="02020603050405020304" pitchFamily="18" charset="0"/>
              </a:rPr>
              <a:t>Διεκπεραίωση συνταγογράφησης και έκδοση παραπεμπτικών</a:t>
            </a: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cs typeface="Times New Roman" panose="02020603050405020304" pitchFamily="18" charset="0"/>
              </a:rPr>
              <a:t>Κλινική εξέταση παιδιών και ενηλίκων &amp; με χρήση τηλεϊατρικής</a:t>
            </a:r>
          </a:p>
        </p:txBody>
      </p:sp>
      <p:sp>
        <p:nvSpPr>
          <p:cNvPr id="5" name="TextBox 4">
            <a:extLst>
              <a:ext uri="{FF2B5EF4-FFF2-40B4-BE49-F238E27FC236}">
                <a16:creationId xmlns:a16="http://schemas.microsoft.com/office/drawing/2014/main" id="{FC9B5539-EEA1-3489-9B86-241EFC50559C}"/>
              </a:ext>
            </a:extLst>
          </p:cNvPr>
          <p:cNvSpPr txBox="1"/>
          <p:nvPr/>
        </p:nvSpPr>
        <p:spPr>
          <a:xfrm>
            <a:off x="460163" y="3068028"/>
            <a:ext cx="5713068" cy="1730410"/>
          </a:xfrm>
          <a:prstGeom prst="rect">
            <a:avLst/>
          </a:prstGeom>
          <a:solidFill>
            <a:schemeClr val="accent5">
              <a:lumMod val="20000"/>
              <a:lumOff val="80000"/>
            </a:schemeClr>
          </a:solidFill>
        </p:spPr>
        <p:txBody>
          <a:bodyPr wrap="square">
            <a:spAutoFit/>
          </a:bodyPr>
          <a:lstStyle/>
          <a:p>
            <a:pPr algn="just" fontAlgn="base">
              <a:lnSpc>
                <a:spcPct val="107000"/>
              </a:lnSpc>
            </a:pPr>
            <a:r>
              <a:rPr lang="el-GR" sz="1600" b="1" dirty="0">
                <a:latin typeface="Calibri" panose="020F0502020204030204" pitchFamily="34" charset="0"/>
                <a:cs typeface="Times New Roman" panose="02020603050405020304" pitchFamily="18" charset="0"/>
              </a:rPr>
              <a:t>Ιατρικές Εξετάσεις</a:t>
            </a:r>
          </a:p>
          <a:p>
            <a:pPr marL="171450" indent="-171450" algn="just" fontAlgn="base">
              <a:lnSpc>
                <a:spcPct val="107000"/>
              </a:lnSpc>
              <a:buFont typeface="Arial" panose="020B0604020202020204" pitchFamily="34" charset="0"/>
              <a:buChar char="•"/>
            </a:pPr>
            <a:endParaRPr lang="en-US" sz="1200" dirty="0">
              <a:solidFill>
                <a:schemeClr val="tx1"/>
              </a:solidFill>
              <a:latin typeface="Calibri" panose="020F0502020204030204" pitchFamily="34" charset="0"/>
              <a:ea typeface="+mn-ea"/>
              <a:cs typeface="Times New Roman" panose="02020603050405020304" pitchFamily="18" charset="0"/>
            </a:endParaRP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Έλεγχος των επιπέδων χοληστερίνης, γλυκόζης, τριγλυκεριδίων, γλυκοζυλιωμένης αιμοσφαιρίνης με τη χρήση POC</a:t>
            </a: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Μέτρηση της αρτηριακής πίεσης</a:t>
            </a: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Μέτρηση κορεσμού αιμοσφαιρίνης στο οξυγόνο</a:t>
            </a: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Μέτρηση του δείκτη μάζας σώματος</a:t>
            </a: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Διενέργεια εξέτασης αιμοσφαιρίνης κοπράνων (χορήγηση self-test)</a:t>
            </a:r>
          </a:p>
        </p:txBody>
      </p:sp>
      <p:sp>
        <p:nvSpPr>
          <p:cNvPr id="4" name="TextBox 3">
            <a:extLst>
              <a:ext uri="{FF2B5EF4-FFF2-40B4-BE49-F238E27FC236}">
                <a16:creationId xmlns:a16="http://schemas.microsoft.com/office/drawing/2014/main" id="{2A1F033C-9EFB-0693-86D6-09AEBE1B3D03}"/>
              </a:ext>
            </a:extLst>
          </p:cNvPr>
          <p:cNvSpPr txBox="1"/>
          <p:nvPr/>
        </p:nvSpPr>
        <p:spPr>
          <a:xfrm>
            <a:off x="457294" y="4896163"/>
            <a:ext cx="5715938" cy="1335174"/>
          </a:xfrm>
          <a:prstGeom prst="rect">
            <a:avLst/>
          </a:prstGeom>
          <a:solidFill>
            <a:srgbClr val="DAE0EF"/>
          </a:solidFill>
        </p:spPr>
        <p:txBody>
          <a:bodyPr wrap="square">
            <a:spAutoFit/>
          </a:bodyPr>
          <a:lstStyle/>
          <a:p>
            <a:pPr algn="just" fontAlgn="base">
              <a:lnSpc>
                <a:spcPct val="107000"/>
              </a:lnSpc>
            </a:pPr>
            <a:r>
              <a:rPr lang="el-GR" sz="1600" b="1" dirty="0">
                <a:latin typeface="Calibri" panose="020F0502020204030204" pitchFamily="34" charset="0"/>
                <a:cs typeface="Times New Roman" panose="02020603050405020304" pitchFamily="18" charset="0"/>
              </a:rPr>
              <a:t>Έκτακτες Παρεμβάσεις</a:t>
            </a:r>
          </a:p>
          <a:p>
            <a:pPr marL="171450" indent="-171450" algn="just" fontAlgn="base">
              <a:lnSpc>
                <a:spcPct val="107000"/>
              </a:lnSpc>
              <a:buFont typeface="Arial" panose="020B0604020202020204" pitchFamily="34" charset="0"/>
              <a:buChar char="•"/>
            </a:pPr>
            <a:endParaRPr lang="en-US" sz="1200" dirty="0">
              <a:solidFill>
                <a:schemeClr val="tx1"/>
              </a:solidFill>
              <a:latin typeface="Calibri" panose="020F0502020204030204" pitchFamily="34" charset="0"/>
              <a:ea typeface="+mn-ea"/>
              <a:cs typeface="Times New Roman" panose="02020603050405020304" pitchFamily="18" charset="0"/>
            </a:endParaRP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Παρέμβαση για την αντιμετώπιση εκτάκτων συμβάντων και έκτακτων αναγκών Δημόσιας Υγείας, όπως ήταν οι επιπτώσεις της κακοκαιρίας Daniel</a:t>
            </a: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Παρέμβαση σε κρίσεις</a:t>
            </a: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Επιδημιολογική επιτήρηση </a:t>
            </a:r>
          </a:p>
        </p:txBody>
      </p:sp>
      <p:sp>
        <p:nvSpPr>
          <p:cNvPr id="8" name="TextBox 7">
            <a:extLst>
              <a:ext uri="{FF2B5EF4-FFF2-40B4-BE49-F238E27FC236}">
                <a16:creationId xmlns:a16="http://schemas.microsoft.com/office/drawing/2014/main" id="{5F5475B7-F735-A2F8-DA48-D11633667BA3}"/>
              </a:ext>
            </a:extLst>
          </p:cNvPr>
          <p:cNvSpPr txBox="1"/>
          <p:nvPr/>
        </p:nvSpPr>
        <p:spPr>
          <a:xfrm>
            <a:off x="6272861" y="2928406"/>
            <a:ext cx="5715938" cy="1928028"/>
          </a:xfrm>
          <a:prstGeom prst="rect">
            <a:avLst/>
          </a:prstGeom>
          <a:solidFill>
            <a:schemeClr val="accent1">
              <a:lumMod val="20000"/>
              <a:lumOff val="80000"/>
            </a:schemeClr>
          </a:solidFill>
        </p:spPr>
        <p:txBody>
          <a:bodyPr wrap="square">
            <a:spAutoFit/>
          </a:bodyPr>
          <a:lstStyle/>
          <a:p>
            <a:pPr lvl="0" fontAlgn="base">
              <a:lnSpc>
                <a:spcPct val="107000"/>
              </a:lnSpc>
            </a:pPr>
            <a:r>
              <a:rPr lang="el-GR" sz="1600" b="1" dirty="0">
                <a:latin typeface="Calibri" panose="020F0502020204030204" pitchFamily="34" charset="0"/>
                <a:cs typeface="Times New Roman" panose="02020603050405020304" pitchFamily="18" charset="0"/>
              </a:rPr>
              <a:t>Προαγωγή Υγείας και Πρόληψη</a:t>
            </a:r>
          </a:p>
          <a:p>
            <a:pPr marL="171450" indent="-171450" algn="just" fontAlgn="base">
              <a:lnSpc>
                <a:spcPct val="107000"/>
              </a:lnSpc>
              <a:buFont typeface="Arial" panose="020B0604020202020204" pitchFamily="34" charset="0"/>
              <a:buChar char="•"/>
            </a:pPr>
            <a:endParaRPr lang="en-US" sz="1200" dirty="0">
              <a:solidFill>
                <a:schemeClr val="tx1"/>
              </a:solidFill>
              <a:latin typeface="Calibri" panose="020F0502020204030204" pitchFamily="34" charset="0"/>
              <a:ea typeface="+mn-ea"/>
              <a:cs typeface="Times New Roman" panose="02020603050405020304" pitchFamily="18" charset="0"/>
            </a:endParaRP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Συμβουλευτική προσυμπτωματικού ελέγχου για τον καρκίνο (με έμφαση στον καρκίνο μαστού, προστάτη, πνεύμονα και παχέος εντέρου)</a:t>
            </a:r>
          </a:p>
          <a:p>
            <a:pPr marL="171450" lvl="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Σύσταση για προσυμπτωματικό έλεγχο καρκίνου τραχήλου της μήτρας</a:t>
            </a:r>
          </a:p>
          <a:p>
            <a:pPr marL="171450" lvl="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Συμβουλευτική ενδυνάμωσης για διακοπή καπνίσματος</a:t>
            </a:r>
          </a:p>
          <a:p>
            <a:pPr marL="171450" lvl="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Συμβουλευτική πρόληψης για τη σωματική άσκηση</a:t>
            </a:r>
          </a:p>
          <a:p>
            <a:pPr marL="171450" lvl="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Ενημέρωση και παρότρυνση για τη δωρεά αίματος</a:t>
            </a:r>
          </a:p>
          <a:p>
            <a:pPr marL="171450" lvl="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Εκτίμηση κινδύνου πτώσεων ηλικιωμένων κατά την κατ΄ οίκον επίσκεψη</a:t>
            </a:r>
          </a:p>
        </p:txBody>
      </p:sp>
      <p:sp>
        <p:nvSpPr>
          <p:cNvPr id="6" name="TextBox 5">
            <a:extLst>
              <a:ext uri="{FF2B5EF4-FFF2-40B4-BE49-F238E27FC236}">
                <a16:creationId xmlns:a16="http://schemas.microsoft.com/office/drawing/2014/main" id="{7AD3F171-8FB2-52A0-122B-26C74C3978BE}"/>
              </a:ext>
            </a:extLst>
          </p:cNvPr>
          <p:cNvSpPr txBox="1"/>
          <p:nvPr/>
        </p:nvSpPr>
        <p:spPr>
          <a:xfrm>
            <a:off x="6272861" y="1553503"/>
            <a:ext cx="5715938" cy="1137556"/>
          </a:xfrm>
          <a:prstGeom prst="rect">
            <a:avLst/>
          </a:prstGeom>
          <a:solidFill>
            <a:schemeClr val="accent2">
              <a:lumMod val="20000"/>
              <a:lumOff val="80000"/>
            </a:schemeClr>
          </a:solidFill>
        </p:spPr>
        <p:txBody>
          <a:bodyPr wrap="square">
            <a:spAutoFit/>
          </a:bodyPr>
          <a:lstStyle/>
          <a:p>
            <a:pPr algn="just" fontAlgn="base">
              <a:lnSpc>
                <a:spcPct val="107000"/>
              </a:lnSpc>
            </a:pPr>
            <a:r>
              <a:rPr lang="el-GR" sz="1600" b="1" dirty="0">
                <a:latin typeface="Calibri" panose="020F0502020204030204" pitchFamily="34" charset="0"/>
                <a:cs typeface="Times New Roman" panose="02020603050405020304" pitchFamily="18" charset="0"/>
              </a:rPr>
              <a:t>Test Ταχείας Ανίχνευσης και Εμβολιασμοί</a:t>
            </a:r>
          </a:p>
          <a:p>
            <a:pPr marL="171450" indent="-171450" algn="just" fontAlgn="base">
              <a:lnSpc>
                <a:spcPct val="107000"/>
              </a:lnSpc>
              <a:buFont typeface="Arial" panose="020B0604020202020204" pitchFamily="34" charset="0"/>
              <a:buChar char="•"/>
            </a:pPr>
            <a:endParaRPr lang="en-US" sz="1200" dirty="0">
              <a:solidFill>
                <a:schemeClr val="tx1"/>
              </a:solidFill>
              <a:latin typeface="Calibri" panose="020F0502020204030204" pitchFamily="34" charset="0"/>
              <a:ea typeface="+mn-ea"/>
              <a:cs typeface="Times New Roman" panose="02020603050405020304" pitchFamily="18" charset="0"/>
            </a:endParaRP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Εμβολιασμοί παιδιών &amp; ενηλίκων και ενημέρωση του Μητρώου Εμβολιασμών</a:t>
            </a: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Διενέργεια γρήγορων ελέγχων αντιγόνου για COVID-19, γρίπη και στρεπτόκοκκου</a:t>
            </a:r>
          </a:p>
          <a:p>
            <a:pPr algn="just" fontAlgn="base">
              <a:lnSpc>
                <a:spcPct val="107000"/>
              </a:lnSpc>
            </a:pPr>
            <a:endParaRPr lang="el-GR" sz="1200" dirty="0">
              <a:solidFill>
                <a:schemeClr val="tx1"/>
              </a:solidFill>
              <a:latin typeface="Calibri" panose="020F0502020204030204" pitchFamily="34"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AFE7DC62-A141-BBCB-55A3-1F7647B8DB15}"/>
              </a:ext>
            </a:extLst>
          </p:cNvPr>
          <p:cNvSpPr txBox="1"/>
          <p:nvPr/>
        </p:nvSpPr>
        <p:spPr>
          <a:xfrm>
            <a:off x="6266306" y="5093781"/>
            <a:ext cx="5715938" cy="1137556"/>
          </a:xfrm>
          <a:prstGeom prst="rect">
            <a:avLst/>
          </a:prstGeom>
          <a:solidFill>
            <a:schemeClr val="bg1">
              <a:lumMod val="95000"/>
            </a:schemeClr>
          </a:solidFill>
        </p:spPr>
        <p:txBody>
          <a:bodyPr wrap="square">
            <a:spAutoFit/>
          </a:bodyPr>
          <a:lstStyle/>
          <a:p>
            <a:pPr algn="just" fontAlgn="base">
              <a:lnSpc>
                <a:spcPct val="107000"/>
              </a:lnSpc>
            </a:pPr>
            <a:r>
              <a:rPr lang="el-GR" sz="1600" b="1" dirty="0">
                <a:latin typeface="Calibri" panose="020F0502020204030204" pitchFamily="34" charset="0"/>
                <a:cs typeface="Times New Roman" panose="02020603050405020304" pitchFamily="18" charset="0"/>
              </a:rPr>
              <a:t>Ενίσχυση Υλοποίησης Προγραμμάτων Προληπτικών Εξετάσεων</a:t>
            </a:r>
          </a:p>
          <a:p>
            <a:pPr marL="171450" indent="-171450" algn="just" fontAlgn="base">
              <a:lnSpc>
                <a:spcPct val="107000"/>
              </a:lnSpc>
              <a:buFont typeface="Arial" panose="020B0604020202020204" pitchFamily="34" charset="0"/>
              <a:buChar char="•"/>
            </a:pPr>
            <a:endParaRPr lang="en-US" sz="1200" dirty="0">
              <a:solidFill>
                <a:schemeClr val="tx1"/>
              </a:solidFill>
              <a:latin typeface="Calibri" panose="020F0502020204030204" pitchFamily="34" charset="0"/>
              <a:ea typeface="+mn-ea"/>
              <a:cs typeface="Times New Roman" panose="02020603050405020304" pitchFamily="18" charset="0"/>
            </a:endParaRP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Καρδιαγγειακών νοσημάτων</a:t>
            </a: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Καρκίνου του παχέος εντέρου</a:t>
            </a:r>
          </a:p>
          <a:p>
            <a:pPr marL="171450" indent="-171450" algn="just" fontAlgn="base">
              <a:lnSpc>
                <a:spcPct val="107000"/>
              </a:lnSpc>
              <a:buFont typeface="Arial" panose="020B0604020202020204" pitchFamily="34" charset="0"/>
              <a:buChar char="•"/>
            </a:pPr>
            <a:r>
              <a:rPr lang="el-GR" sz="1200" dirty="0">
                <a:solidFill>
                  <a:schemeClr val="tx1"/>
                </a:solidFill>
                <a:latin typeface="Calibri" panose="020F0502020204030204" pitchFamily="34" charset="0"/>
                <a:ea typeface="+mn-ea"/>
                <a:cs typeface="Times New Roman" panose="02020603050405020304" pitchFamily="18" charset="0"/>
              </a:rPr>
              <a:t>Καρκίνου του τραχήλου της μήτρας</a:t>
            </a:r>
          </a:p>
        </p:txBody>
      </p:sp>
      <p:sp>
        <p:nvSpPr>
          <p:cNvPr id="10" name="Rectangle: Rounded Corners 9">
            <a:extLst>
              <a:ext uri="{FF2B5EF4-FFF2-40B4-BE49-F238E27FC236}">
                <a16:creationId xmlns:a16="http://schemas.microsoft.com/office/drawing/2014/main" id="{3791836D-5ED7-8B4B-CD6F-C7C8AA61D81C}"/>
              </a:ext>
            </a:extLst>
          </p:cNvPr>
          <p:cNvSpPr/>
          <p:nvPr/>
        </p:nvSpPr>
        <p:spPr>
          <a:xfrm>
            <a:off x="4070175" y="6313181"/>
            <a:ext cx="7207424" cy="470473"/>
          </a:xfrm>
          <a:prstGeom prst="roundRect">
            <a:avLst>
              <a:gd name="adj" fmla="val 1413"/>
            </a:avLst>
          </a:prstGeom>
          <a:noFill/>
          <a:ln w="63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tx1"/>
                </a:solidFill>
              </a:rPr>
              <a:t>Οι εξετάσεις  πραγματοποιούνται τόσο σε σταθερό σημείο, όσο και κατ’ οίκον για άτομα με δυσκολία στην μετακίνηση. Στα αστικά κέντρα θα δοθεί έμφαση σε κατ’ οίκον επισκέψεις.  </a:t>
            </a:r>
            <a:endParaRPr lang="en-US" sz="1200" b="1" dirty="0">
              <a:solidFill>
                <a:schemeClr val="tx1"/>
              </a:solidFill>
            </a:endParaRPr>
          </a:p>
        </p:txBody>
      </p:sp>
    </p:spTree>
    <p:extLst>
      <p:ext uri="{BB962C8B-B14F-4D97-AF65-F5344CB8AC3E}">
        <p14:creationId xmlns:p14="http://schemas.microsoft.com/office/powerpoint/2010/main" val="3797950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81016"/>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300161649"/>
              </p:ext>
            </p:extLst>
          </p:nvPr>
        </p:nvGraphicFramePr>
        <p:xfrm>
          <a:off x="1689562" y="1030778"/>
          <a:ext cx="9000000" cy="4975390"/>
        </p:xfrm>
        <a:graphic>
          <a:graphicData uri="http://schemas.openxmlformats.org/drawingml/2006/table">
            <a:tbl>
              <a:tblPr/>
              <a:tblGrid>
                <a:gridCol w="1876598">
                  <a:extLst>
                    <a:ext uri="{9D8B030D-6E8A-4147-A177-3AD203B41FA5}">
                      <a16:colId xmlns:a16="http://schemas.microsoft.com/office/drawing/2014/main" val="596229659"/>
                    </a:ext>
                  </a:extLst>
                </a:gridCol>
                <a:gridCol w="2716303">
                  <a:extLst>
                    <a:ext uri="{9D8B030D-6E8A-4147-A177-3AD203B41FA5}">
                      <a16:colId xmlns:a16="http://schemas.microsoft.com/office/drawing/2014/main" val="313630274"/>
                    </a:ext>
                  </a:extLst>
                </a:gridCol>
                <a:gridCol w="2829410">
                  <a:extLst>
                    <a:ext uri="{9D8B030D-6E8A-4147-A177-3AD203B41FA5}">
                      <a16:colId xmlns:a16="http://schemas.microsoft.com/office/drawing/2014/main" val="1052461806"/>
                    </a:ext>
                  </a:extLst>
                </a:gridCol>
                <a:gridCol w="1577689">
                  <a:extLst>
                    <a:ext uri="{9D8B030D-6E8A-4147-A177-3AD203B41FA5}">
                      <a16:colId xmlns:a16="http://schemas.microsoft.com/office/drawing/2014/main" val="604317072"/>
                    </a:ext>
                  </a:extLst>
                </a:gridCol>
              </a:tblGrid>
              <a:tr h="874225">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638310429"/>
                  </a:ext>
                </a:extLst>
              </a:tr>
              <a:tr h="273411">
                <a:tc rowSpan="15">
                  <a:txBody>
                    <a:bodyPr/>
                    <a:lstStyle/>
                    <a:p>
                      <a:pPr algn="ctr" fontAlgn="ctr"/>
                      <a:r>
                        <a:rPr lang="el-GR" sz="1200" b="1" i="0" u="none" strike="noStrike" dirty="0">
                          <a:solidFill>
                            <a:srgbClr val="000000"/>
                          </a:solidFill>
                          <a:effectLst/>
                          <a:latin typeface="Calibri" panose="020F0502020204030204" pitchFamily="34" charset="0"/>
                        </a:rPr>
                        <a:t> </a:t>
                      </a:r>
                    </a:p>
                    <a:p>
                      <a:pPr algn="ctr" fontAlgn="ctr"/>
                      <a:r>
                        <a:rPr lang="el-GR" sz="1200" b="1" i="0" u="none" strike="noStrike" dirty="0">
                          <a:solidFill>
                            <a:srgbClr val="000000"/>
                          </a:solidFill>
                          <a:effectLst/>
                          <a:latin typeface="Calibri" panose="020F0502020204030204" pitchFamily="34" charset="0"/>
                        </a:rPr>
                        <a:t> </a:t>
                      </a:r>
                    </a:p>
                    <a:p>
                      <a:pPr algn="ctr" fontAlgn="ctr"/>
                      <a:r>
                        <a:rPr lang="el-GR" sz="1200" b="1" i="0" u="none" strike="noStrike" dirty="0">
                          <a:solidFill>
                            <a:srgbClr val="000000"/>
                          </a:solidFill>
                          <a:effectLst/>
                          <a:latin typeface="Calibri" panose="020F0502020204030204" pitchFamily="34" charset="0"/>
                        </a:rPr>
                        <a:t> </a:t>
                      </a:r>
                    </a:p>
                    <a:p>
                      <a:pPr algn="ctr" fontAlgn="ctr"/>
                      <a:r>
                        <a:rPr lang="el-GR" sz="1200" b="1" i="0" u="none" strike="noStrike" dirty="0">
                          <a:solidFill>
                            <a:srgbClr val="000000"/>
                          </a:solidFill>
                          <a:effectLst/>
                          <a:latin typeface="Calibri" panose="020F0502020204030204" pitchFamily="34" charset="0"/>
                        </a:rPr>
                        <a:t> </a:t>
                      </a:r>
                    </a:p>
                    <a:p>
                      <a:pPr algn="ctr" fontAlgn="ctr"/>
                      <a:r>
                        <a:rPr lang="el-GR" sz="1200" b="1" i="0" u="none" strike="noStrike" dirty="0">
                          <a:solidFill>
                            <a:srgbClr val="000000"/>
                          </a:solidFill>
                          <a:effectLst/>
                          <a:latin typeface="Calibri" panose="020F0502020204030204" pitchFamily="34" charset="0"/>
                        </a:rPr>
                        <a:t> </a:t>
                      </a:r>
                    </a:p>
                    <a:p>
                      <a:pPr algn="ctr" fontAlgn="ctr"/>
                      <a:r>
                        <a:rPr lang="el-GR" sz="1200" b="1" i="0" u="none" strike="noStrike" dirty="0">
                          <a:solidFill>
                            <a:srgbClr val="000000"/>
                          </a:solidFill>
                          <a:effectLst/>
                          <a:latin typeface="Calibri" panose="020F0502020204030204" pitchFamily="34" charset="0"/>
                        </a:rPr>
                        <a:t> </a:t>
                      </a:r>
                      <a:r>
                        <a:rPr lang="el-GR" sz="1400" b="1" i="0" u="none" strike="noStrike" cap="none" dirty="0">
                          <a:solidFill>
                            <a:srgbClr val="000000"/>
                          </a:solidFill>
                          <a:effectLst/>
                          <a:latin typeface="Calibri" panose="020F0502020204030204" pitchFamily="34" charset="0"/>
                          <a:ea typeface="+mn-ea"/>
                          <a:cs typeface="+mn-cs"/>
                          <a:sym typeface="Arial"/>
                        </a:rPr>
                        <a:t>ΕΒΡΟΥ</a:t>
                      </a:r>
                    </a:p>
                    <a:p>
                      <a:pPr algn="ctr" fontAlgn="ctr"/>
                      <a:r>
                        <a:rPr lang="el-GR" sz="1200" b="1" i="0" u="none" strike="noStrike" dirty="0">
                          <a:solidFill>
                            <a:srgbClr val="000000"/>
                          </a:solidFill>
                          <a:effectLst/>
                          <a:latin typeface="Calibri" panose="020F0502020204030204" pitchFamily="34" charset="0"/>
                        </a:rPr>
                        <a:t>(συνέχεια) </a:t>
                      </a:r>
                    </a:p>
                    <a:p>
                      <a:pPr algn="ctr" fontAlgn="ctr"/>
                      <a:r>
                        <a:rPr lang="el-GR" sz="1200" b="1" i="0" u="none" strike="noStrike" dirty="0">
                          <a:solidFill>
                            <a:srgbClr val="000000"/>
                          </a:solidFill>
                          <a:effectLst/>
                          <a:latin typeface="Calibri" panose="020F0502020204030204" pitchFamily="34" charset="0"/>
                        </a:rPr>
                        <a:t> </a:t>
                      </a:r>
                    </a:p>
                    <a:p>
                      <a:pPr algn="ctr" fontAlgn="ctr"/>
                      <a:r>
                        <a:rPr lang="el-GR" sz="1200" b="1" i="0" u="none" strike="noStrike" dirty="0">
                          <a:solidFill>
                            <a:srgbClr val="000000"/>
                          </a:solidFill>
                          <a:effectLst/>
                          <a:latin typeface="Calibri" panose="020F0502020204030204" pitchFamily="34" charset="0"/>
                        </a:rPr>
                        <a:t> </a:t>
                      </a:r>
                    </a:p>
                    <a:p>
                      <a:pPr algn="ctr" fontAlgn="ctr"/>
                      <a:r>
                        <a:rPr lang="el-GR" sz="1200" b="1" i="0" u="none" strike="noStrike" dirty="0">
                          <a:solidFill>
                            <a:srgbClr val="000000"/>
                          </a:solidFill>
                          <a:effectLst/>
                          <a:latin typeface="Calibri" panose="020F0502020204030204" pitchFamily="34" charset="0"/>
                        </a:rPr>
                        <a:t> </a:t>
                      </a:r>
                    </a:p>
                    <a:p>
                      <a:pPr algn="ctr" fontAlgn="ctr"/>
                      <a:r>
                        <a:rPr lang="el-GR" sz="1200" b="1" i="0" u="none" strike="noStrike" dirty="0">
                          <a:solidFill>
                            <a:srgbClr val="000000"/>
                          </a:solidFill>
                          <a:effectLst/>
                          <a:latin typeface="Calibri" panose="020F0502020204030204" pitchFamily="34" charset="0"/>
                        </a:rPr>
                        <a:t> </a:t>
                      </a:r>
                    </a:p>
                    <a:p>
                      <a:pPr algn="ctr" fontAlgn="ctr"/>
                      <a:r>
                        <a:rPr lang="el-GR" sz="1200" b="1" i="0" u="none" strike="noStrike" dirty="0">
                          <a:solidFill>
                            <a:srgbClr val="000000"/>
                          </a:solidFill>
                          <a:effectLst/>
                          <a:latin typeface="Calibri" panose="020F0502020204030204" pitchFamily="34" charset="0"/>
                        </a:rPr>
                        <a:t> </a:t>
                      </a:r>
                    </a:p>
                    <a:p>
                      <a:pPr algn="ctr" fontAlgn="ctr"/>
                      <a:r>
                        <a:rPr lang="el-GR" sz="1200" b="1" i="0" u="none" strike="noStrike" dirty="0">
                          <a:solidFill>
                            <a:srgbClr val="000000"/>
                          </a:solidFill>
                          <a:effectLst/>
                          <a:latin typeface="Calibri" panose="020F0502020204030204" pitchFamily="34" charset="0"/>
                        </a:rPr>
                        <a:t> </a:t>
                      </a:r>
                    </a:p>
                    <a:p>
                      <a:pPr algn="ctr" fontAlgn="ctr"/>
                      <a:r>
                        <a:rPr lang="el-GR" sz="1200" b="1" i="0" u="none" strike="noStrike" dirty="0">
                          <a:solidFill>
                            <a:srgbClr val="000000"/>
                          </a:solidFill>
                          <a:effectLst/>
                          <a:latin typeface="Calibri" panose="020F0502020204030204" pitchFamily="34" charset="0"/>
                        </a:rPr>
                        <a:t> </a:t>
                      </a:r>
                    </a:p>
                    <a:p>
                      <a:pPr algn="ctr" fontAlgn="ctr"/>
                      <a:r>
                        <a:rPr lang="el-GR" sz="12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dirty="0">
                          <a:solidFill>
                            <a:srgbClr val="000000"/>
                          </a:solidFill>
                          <a:effectLst/>
                          <a:latin typeface="Calibri" panose="020F0502020204030204" pitchFamily="34" charset="0"/>
                        </a:rPr>
                        <a:t>ΣΟΥΦΛΙΟΥ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ΛΑΓΥΝΑ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19/11/2025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5969105"/>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ΔΙΔΥΜΟΤΕΙΧΟΥ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ΑΣΠΡΟΝΕΡΙ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5627689"/>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ΑΛΕΞΑΝΔΡΟΥΠΟΛΗΣ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ΑΙΣΥΜΗ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30782"/>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ΔΙΔΥΜΟΤΕΙΧΟΥ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ΕΛΛΗΝΟΧΩΡΙ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21/11/2025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2417934"/>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ΑΛΕΞΑΝΔΡΟΥΠΟΛΗΣ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ΜΟΝΑΣΤΗΡΑΚΙ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21/11/2025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7282869"/>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ΔΙΔΥΜΟΤΕΙΧΟΥ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ΧΙΟΝΑΔΕΣ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357633"/>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ΣΟΥΦΛΙΟΥ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ΘΥΜΑΡΙΑ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99531"/>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ΔΙΔΥΜΟΤΕΙΧΟΥ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ΕΛΑΦΟΧΩΡΙ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25/11/2025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8157384"/>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ΑΛΕΞΑΝΔΡΟΥΠΟΛΗΣ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ΚΗΠΟΙ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25/11/2025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718773"/>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ΟΡΕΣΤΙΑΔΑΣ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ΑΡΖΟΣ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26/11/2025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155338"/>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ΑΛΕΞΑΝΔΡΟΥΠΟΛΗΣ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ΓΕΜΙΣΤΗ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26/11/2025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2468842"/>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ΟΡΕΣΤΙΑΔΑΣ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ΚΑΝΑΔΑΣ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645352"/>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ΣΟΥΦΛΙΟΥ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ΛΥΡΑ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650996"/>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ΣΟΥΦΛΙΟΥ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ΟΡΦΕΑ/ΑΜΟΡΙΟΥ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28/11/2025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8972009"/>
                  </a:ext>
                </a:extLst>
              </a:tr>
              <a:tr h="273411">
                <a:tc vMerge="1">
                  <a:txBody>
                    <a:bodyPr/>
                    <a:lstStyle/>
                    <a:p>
                      <a:pPr algn="l" fontAlgn="ct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6DCE4"/>
                    </a:solidFill>
                  </a:tcPr>
                </a:tc>
                <a:tc>
                  <a:txBody>
                    <a:bodyPr/>
                    <a:lstStyle/>
                    <a:p>
                      <a:pPr algn="l" fontAlgn="ctr"/>
                      <a:r>
                        <a:rPr lang="el-GR" sz="1200" b="0" i="0" u="none" strike="noStrike" dirty="0">
                          <a:solidFill>
                            <a:srgbClr val="000000"/>
                          </a:solidFill>
                          <a:effectLst/>
                          <a:latin typeface="Calibri" panose="020F0502020204030204" pitchFamily="34" charset="0"/>
                        </a:rPr>
                        <a:t>ΣΟΥΦΛΙΟΥ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ΦΥΛΑΧΤΟ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28/11/2025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0851132"/>
                  </a:ext>
                </a:extLst>
              </a:tr>
            </a:tbl>
          </a:graphicData>
        </a:graphic>
      </p:graphicFrame>
    </p:spTree>
    <p:extLst>
      <p:ext uri="{BB962C8B-B14F-4D97-AF65-F5344CB8AC3E}">
        <p14:creationId xmlns:p14="http://schemas.microsoft.com/office/powerpoint/2010/main" val="2974520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81016"/>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207274465"/>
              </p:ext>
            </p:extLst>
          </p:nvPr>
        </p:nvGraphicFramePr>
        <p:xfrm>
          <a:off x="1596000" y="1051639"/>
          <a:ext cx="9000000" cy="5241245"/>
        </p:xfrm>
        <a:graphic>
          <a:graphicData uri="http://schemas.openxmlformats.org/drawingml/2006/table">
            <a:tbl>
              <a:tblPr/>
              <a:tblGrid>
                <a:gridCol w="2199686">
                  <a:extLst>
                    <a:ext uri="{9D8B030D-6E8A-4147-A177-3AD203B41FA5}">
                      <a16:colId xmlns:a16="http://schemas.microsoft.com/office/drawing/2014/main" val="1542690522"/>
                    </a:ext>
                  </a:extLst>
                </a:gridCol>
                <a:gridCol w="2851707">
                  <a:extLst>
                    <a:ext uri="{9D8B030D-6E8A-4147-A177-3AD203B41FA5}">
                      <a16:colId xmlns:a16="http://schemas.microsoft.com/office/drawing/2014/main" val="1169310124"/>
                    </a:ext>
                  </a:extLst>
                </a:gridCol>
                <a:gridCol w="2060533">
                  <a:extLst>
                    <a:ext uri="{9D8B030D-6E8A-4147-A177-3AD203B41FA5}">
                      <a16:colId xmlns:a16="http://schemas.microsoft.com/office/drawing/2014/main" val="1328541571"/>
                    </a:ext>
                  </a:extLst>
                </a:gridCol>
                <a:gridCol w="1888074">
                  <a:extLst>
                    <a:ext uri="{9D8B030D-6E8A-4147-A177-3AD203B41FA5}">
                      <a16:colId xmlns:a16="http://schemas.microsoft.com/office/drawing/2014/main" val="3369206925"/>
                    </a:ext>
                  </a:extLst>
                </a:gridCol>
              </a:tblGrid>
              <a:tr h="1043168">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231001155"/>
                  </a:ext>
                </a:extLst>
              </a:tr>
              <a:tr h="142052">
                <a:tc rowSpan="21">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ΣΕΡΡΩΝ</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ΣΙΝΤΙΚΗΣ/Δ.Ε. ΠΕΤΡΙΤΣΙΟΥ</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ΝΕΟ ΠΕΤΡΙΤΣΙ</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3/11/2025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835845"/>
                  </a:ext>
                </a:extLst>
              </a:tr>
              <a:tr h="142052">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ΣΕΡΡΩΝ/Δ.Ε. ΣΤΟΥΤΑΡΕΩΣ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ΚΑΤΩ ΚΑΜΗΛΑ</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4/11/2025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625033"/>
                  </a:ext>
                </a:extLst>
              </a:tr>
              <a:tr h="213681">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ΑΜΦΙΠΟΛΗΣ/Δ.Ε. ΑΜΦΙΠΟΛΗΣ </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ΜΕΣΟΛΑΚΚΙΑ</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5/11/2025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240983"/>
                  </a:ext>
                </a:extLst>
              </a:tr>
              <a:tr h="213681">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ΗΡΑΚΛΕΙΑΣ /Δ.Ε. ΣΚΟΤΟΥΣΣΑΣ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ΝΕΑ ΤΥΡΟΛΟΗ</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6/11/2025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169027"/>
                  </a:ext>
                </a:extLst>
              </a:tr>
              <a:tr h="213681">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ΝΕΑΣ ΖΙΧΝΗΣ/Δ.Ε. ΝΕΑΣ ΖΙΧΝΗΣ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ΜΑΥΡΟΛΟΦΟΣ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7/11/2025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801903"/>
                  </a:ext>
                </a:extLst>
              </a:tr>
              <a:tr h="213681">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ΕΜ.ΠΑΠΠΑ/Δ.Ε. ΕΜ. ΠΑΠΠΑ</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ΑΓΙΟ ΠΝΕΥΜΑ</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10/11/2025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0208230"/>
                  </a:ext>
                </a:extLst>
              </a:tr>
              <a:tr h="142052">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ΒΙΣΑΛΤΙΑΣ/Δ.Ε. ΑΧΙΝΟΥ</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ΣΙΤΟΧΩΡΙ</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11/11/2025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30836"/>
                  </a:ext>
                </a:extLst>
              </a:tr>
              <a:tr h="142052">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ΣΕΡΡΩΝ/Δ.Ε. ΜΗΤΡΟΥΣΙΟΥ</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ΑΝΑΓΕΝΝΗΣΗ</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12/11/2025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187555"/>
                  </a:ext>
                </a:extLst>
              </a:tr>
              <a:tr h="142052">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ΒΙΣΑΛΤΙΑΣ/Δ.Ε. ΒΙΣΑΛΤΙΑΣ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ΛΥΓΑΡΙΑ</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13/11/2025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5538194"/>
                  </a:ext>
                </a:extLst>
              </a:tr>
              <a:tr h="213681">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ΣΙΝΤΙΚΗΣ/Δ.Ε. ΑΧΛΑΔΟΧΩΡΙΟΥ</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ΚΑΠΝΟΦΥΤΟ</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14/11/2025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5941686"/>
                  </a:ext>
                </a:extLst>
              </a:tr>
              <a:tr h="213681">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ΑΜΦΙΠΟΛΗΣ/Δ.Ε. ΚΟΡΜΙΣΤΑΣ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ΗΛΙΟΚΩΜΗ</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17/11/2025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417425"/>
                  </a:ext>
                </a:extLst>
              </a:tr>
              <a:tr h="277657">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ΣΕΡΡΩΝ</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ΣΕΡΡΕΣ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17-21/11/25,</a:t>
                      </a:r>
                      <a:br>
                        <a:rPr lang="el-GR" sz="1100" b="0" i="0" u="none" strike="noStrike" cap="none" dirty="0">
                          <a:solidFill>
                            <a:srgbClr val="000000"/>
                          </a:solidFill>
                          <a:effectLst/>
                          <a:latin typeface="Calibri" panose="020F0502020204030204" pitchFamily="34" charset="0"/>
                          <a:ea typeface="+mn-ea"/>
                          <a:cs typeface="+mn-cs"/>
                          <a:sym typeface="Arial"/>
                        </a:rPr>
                      </a:br>
                      <a:r>
                        <a:rPr lang="el-GR" sz="1100" b="0" i="0" u="none" strike="noStrike" cap="none" dirty="0">
                          <a:solidFill>
                            <a:srgbClr val="000000"/>
                          </a:solidFill>
                          <a:effectLst/>
                          <a:latin typeface="Calibri" panose="020F0502020204030204" pitchFamily="34" charset="0"/>
                          <a:ea typeface="+mn-ea"/>
                          <a:cs typeface="+mn-cs"/>
                          <a:sym typeface="Arial"/>
                        </a:rPr>
                        <a:t>24-28/11/25 </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96560"/>
                  </a:ext>
                </a:extLst>
              </a:tr>
              <a:tr h="213681">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ΗΡΑΚΛΕΙΑΣ/Δ.Ε. ΣΤΡΥΜΩΝΙΚΟΥ</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ΚΕΦΑΛΟΧΩΡΙ</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18/11/2025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9764771"/>
                  </a:ext>
                </a:extLst>
              </a:tr>
              <a:tr h="213681">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ΝΕΑΣ ΖΙΧΝΗΣ/Δ.Ε. ΑΛΙΣΤΡΑΤΗΣ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ΣΚΟΠΙΑ</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19/11/2025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8909161"/>
                  </a:ext>
                </a:extLst>
              </a:tr>
              <a:tr h="142052">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ΕΜ.ΠΑΠΠΑ/Δ.Ε. ΣΤΡΥΜΩΝΑ</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ΒΑΛΤΟΤΟΠΙ</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20/11/2025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7532998"/>
                  </a:ext>
                </a:extLst>
              </a:tr>
              <a:tr h="213681">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ΣΙΝΤΙΚΗΣ/Δ.Ε. ΠΡΟΜΑΧΩΝΑΣ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ΠΡΟΜΑΧΩΝΑΣ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21/11/2025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471306"/>
                  </a:ext>
                </a:extLst>
              </a:tr>
              <a:tr h="142052">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ΣΕΡΡΩΝ/Δ.Ε. ΟΡΕΙΝΗΣ  </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ΟΡΕΙΝΗ</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24/11/2025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419224"/>
                  </a:ext>
                </a:extLst>
              </a:tr>
              <a:tr h="142052">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ΑΜΦΙΠΟΛΗΣ/Δ.Ε. ΠΡΩΤΗΣ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ΚΡΗΝΙΔΑ</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25/11/2025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4660994"/>
                  </a:ext>
                </a:extLst>
              </a:tr>
              <a:tr h="142052">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ΗΡΑΚΛΕΙΑΣ/Δ.Ε. ΗΡΑΚΛΕΙΑΣ </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ΛΙΜΝΟΧΩΡΙ</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26/11/2025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5722450"/>
                  </a:ext>
                </a:extLst>
              </a:tr>
              <a:tr h="142052">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ΣΙΝΤΙΚΗΣ/Δ.Ε. ΚΕΡΚΙΝΗΣ </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ΚΕΡΚΙΝΗ</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27/11/2025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434780"/>
                  </a:ext>
                </a:extLst>
              </a:tr>
              <a:tr h="142052">
                <a:tc vMerge="1">
                  <a:txBody>
                    <a:bodyPr/>
                    <a:lstStyle/>
                    <a:p>
                      <a:endParaRPr lang="el-GR"/>
                    </a:p>
                  </a:txBody>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ΔΗΜΟΣ ΣΕΡΡΩΝ/Δ.Ε. ΣΕΡΡΩΝ </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ΕΛΑΙΩΝΑΣ</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28/11/2025</a:t>
                      </a:r>
                    </a:p>
                  </a:txBody>
                  <a:tcPr marL="7969" marR="7969" marT="79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729334"/>
                  </a:ext>
                </a:extLst>
              </a:tr>
            </a:tbl>
          </a:graphicData>
        </a:graphic>
      </p:graphicFrame>
    </p:spTree>
    <p:extLst>
      <p:ext uri="{BB962C8B-B14F-4D97-AF65-F5344CB8AC3E}">
        <p14:creationId xmlns:p14="http://schemas.microsoft.com/office/powerpoint/2010/main" val="2675421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05954"/>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255712251"/>
              </p:ext>
            </p:extLst>
          </p:nvPr>
        </p:nvGraphicFramePr>
        <p:xfrm>
          <a:off x="1596000" y="1335170"/>
          <a:ext cx="9000000" cy="4813548"/>
        </p:xfrm>
        <a:graphic>
          <a:graphicData uri="http://schemas.openxmlformats.org/drawingml/2006/table">
            <a:tbl>
              <a:tblPr/>
              <a:tblGrid>
                <a:gridCol w="2204044">
                  <a:extLst>
                    <a:ext uri="{9D8B030D-6E8A-4147-A177-3AD203B41FA5}">
                      <a16:colId xmlns:a16="http://schemas.microsoft.com/office/drawing/2014/main" val="4045459365"/>
                    </a:ext>
                  </a:extLst>
                </a:gridCol>
                <a:gridCol w="2452195">
                  <a:extLst>
                    <a:ext uri="{9D8B030D-6E8A-4147-A177-3AD203B41FA5}">
                      <a16:colId xmlns:a16="http://schemas.microsoft.com/office/drawing/2014/main" val="1312300610"/>
                    </a:ext>
                  </a:extLst>
                </a:gridCol>
                <a:gridCol w="2218525">
                  <a:extLst>
                    <a:ext uri="{9D8B030D-6E8A-4147-A177-3AD203B41FA5}">
                      <a16:colId xmlns:a16="http://schemas.microsoft.com/office/drawing/2014/main" val="822799150"/>
                    </a:ext>
                  </a:extLst>
                </a:gridCol>
                <a:gridCol w="2125236">
                  <a:extLst>
                    <a:ext uri="{9D8B030D-6E8A-4147-A177-3AD203B41FA5}">
                      <a16:colId xmlns:a16="http://schemas.microsoft.com/office/drawing/2014/main" val="2100214981"/>
                    </a:ext>
                  </a:extLst>
                </a:gridCol>
              </a:tblGrid>
              <a:tr h="975768">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407843229"/>
                  </a:ext>
                </a:extLst>
              </a:tr>
              <a:tr h="189189">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ΧΑΛΚΙΔΙΚΗΣ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dirty="0">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ΜΑΡΑΘΟΥΣΑ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3/11/2025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222273"/>
                  </a:ext>
                </a:extLst>
              </a:tr>
              <a:tr h="189189">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ΓΕΡΟΠΛΑΤΑΝΟΣ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4/11/2025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247794"/>
                  </a:ext>
                </a:extLst>
              </a:tr>
              <a:tr h="189189">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ΠΑΛΑΙΟΧΩΡΑ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5/11/2025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3240283"/>
                  </a:ext>
                </a:extLst>
              </a:tr>
              <a:tr h="189189">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ΡΙΖΑ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6/11/2025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044677"/>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ΒΑΒΔΟΣ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7/11/2025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9829195"/>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ΚΡΗΜΝΗ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10/11/2025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7826475"/>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ΓΑΛΑΤΙΣΤΑ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11/11/2025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3873794"/>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ΓΑΛΑΤΙΣΤΑ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12/11/2025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7133135"/>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ΓΑΛΑΡΙΝΟΣ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13/11/2025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568902"/>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ΜΕΤΑΜΟΡΦΩΣΗ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14/11/2025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260239"/>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ΒΑΤΟΠΕΔΙ</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17/11/2025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5077529"/>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ΨΑΚΟΥΔΙΑ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18/11/2025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1887864"/>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ΟΡΜΥΛΙΑ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19/11/2025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058040"/>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ΟΡΜΥΛΙΑ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20/11/2025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669174"/>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ΟΡΜΥΛΙΑ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21/11/2025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979255"/>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ΟΡΜΥΛΙΑ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24/11/2025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540865"/>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ΟΡΜΥΛΙΑ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25/11/2025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314167"/>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ΑΓΙΟΣ ΠΡΟΔΡΟΜΟΣ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26/11/2025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578079"/>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ΓΕΡΑΚΙΝΗ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27/11/2025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34769"/>
                  </a:ext>
                </a:extLst>
              </a:tr>
              <a:tr h="189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ΠΟΛΥΓΥΡΟΥ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ΤΑΞΙΑΡΧΗΣ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28/11/2025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4609075"/>
                  </a:ext>
                </a:extLst>
              </a:tr>
            </a:tbl>
          </a:graphicData>
        </a:graphic>
      </p:graphicFrame>
    </p:spTree>
    <p:extLst>
      <p:ext uri="{BB962C8B-B14F-4D97-AF65-F5344CB8AC3E}">
        <p14:creationId xmlns:p14="http://schemas.microsoft.com/office/powerpoint/2010/main" val="1601738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22579"/>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2359917593"/>
              </p:ext>
            </p:extLst>
          </p:nvPr>
        </p:nvGraphicFramePr>
        <p:xfrm>
          <a:off x="1679172" y="1069162"/>
          <a:ext cx="9000000" cy="5192653"/>
        </p:xfrm>
        <a:graphic>
          <a:graphicData uri="http://schemas.openxmlformats.org/drawingml/2006/table">
            <a:tbl>
              <a:tblPr/>
              <a:tblGrid>
                <a:gridCol w="2495816">
                  <a:extLst>
                    <a:ext uri="{9D8B030D-6E8A-4147-A177-3AD203B41FA5}">
                      <a16:colId xmlns:a16="http://schemas.microsoft.com/office/drawing/2014/main" val="1019731152"/>
                    </a:ext>
                  </a:extLst>
                </a:gridCol>
                <a:gridCol w="2305280">
                  <a:extLst>
                    <a:ext uri="{9D8B030D-6E8A-4147-A177-3AD203B41FA5}">
                      <a16:colId xmlns:a16="http://schemas.microsoft.com/office/drawing/2014/main" val="185382195"/>
                    </a:ext>
                  </a:extLst>
                </a:gridCol>
                <a:gridCol w="2643754">
                  <a:extLst>
                    <a:ext uri="{9D8B030D-6E8A-4147-A177-3AD203B41FA5}">
                      <a16:colId xmlns:a16="http://schemas.microsoft.com/office/drawing/2014/main" val="3015058743"/>
                    </a:ext>
                  </a:extLst>
                </a:gridCol>
                <a:gridCol w="1555150">
                  <a:extLst>
                    <a:ext uri="{9D8B030D-6E8A-4147-A177-3AD203B41FA5}">
                      <a16:colId xmlns:a16="http://schemas.microsoft.com/office/drawing/2014/main" val="2323234336"/>
                    </a:ext>
                  </a:extLst>
                </a:gridCol>
              </a:tblGrid>
              <a:tr h="995245">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028312950"/>
                  </a:ext>
                </a:extLst>
              </a:tr>
              <a:tr h="167820">
                <a:tc rowSpan="21">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ΡΟΔΟΠΗΣ</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ΑΜΑΡΑΝΤΑ</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0338"/>
                  </a:ext>
                </a:extLst>
              </a:tr>
              <a:tr h="167820">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ΜΙΡΑΝΑ</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0305839"/>
                  </a:ext>
                </a:extLst>
              </a:tr>
              <a:tr h="167820">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ΠΕΛΑΓΙΑ</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4818395"/>
                  </a:ext>
                </a:extLst>
              </a:tr>
              <a:tr h="167820">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ΑΜΦΙΑ</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8228940"/>
                  </a:ext>
                </a:extLst>
              </a:tr>
              <a:tr h="167820">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ΑΡΙΣΒΗ</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47715"/>
                  </a:ext>
                </a:extLst>
              </a:tr>
              <a:tr h="167820">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ΞΥΛΑΓΑΝΗ</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555134"/>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ΙΜΕΡΟΣ</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7012582"/>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ΜΑΡΩΝΕΙΑ</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3277805"/>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ΠΡΟΣΚΥΝΗΤΕΣ</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355364"/>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ΚΡΩΒΥΛΗ</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443896"/>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ΛΟΦΑΡΙΟ</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5009341"/>
                  </a:ext>
                </a:extLst>
              </a:tr>
              <a:tr h="32836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ΚΟΜΟΤΗΝΗΣ</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ΚΟΜΟΤΗΝΗ</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17-21/11/25,</a:t>
                      </a:r>
                      <a:br>
                        <a:rPr lang="el-GR" sz="1200" b="0" i="0" u="none" strike="noStrike" cap="none" dirty="0">
                          <a:solidFill>
                            <a:srgbClr val="000000"/>
                          </a:solidFill>
                          <a:effectLst/>
                          <a:latin typeface="Calibri" panose="020F0502020204030204" pitchFamily="34" charset="0"/>
                          <a:ea typeface="+mn-ea"/>
                          <a:cs typeface="+mn-cs"/>
                          <a:sym typeface="Arial"/>
                        </a:rPr>
                      </a:br>
                      <a:r>
                        <a:rPr lang="el-GR" sz="1200" b="0" i="0" u="none" strike="noStrike" cap="none" dirty="0">
                          <a:solidFill>
                            <a:srgbClr val="000000"/>
                          </a:solidFill>
                          <a:effectLst/>
                          <a:latin typeface="Calibri" panose="020F0502020204030204" pitchFamily="34" charset="0"/>
                          <a:ea typeface="+mn-ea"/>
                          <a:cs typeface="+mn-cs"/>
                          <a:sym typeface="Arial"/>
                        </a:rPr>
                        <a:t>24-28/11/25 </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338382"/>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ΙΑΣΙΟ</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7888351"/>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ΚΙΖΑΡΙ</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0394796"/>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ΣΤΡΥΜΗ</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971243"/>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ΠΡΩΤΑΤΟ</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1255936"/>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ΙΑΣΜΟΥ</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ΙΠΠΙΚΟ</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682209"/>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ΑΣΚΗΤΕΣ</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534856"/>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ΜΑΡΩΝΕΙΑΣ/ΣΑΠΩΝ</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ΔΙΩΝΗ</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176013"/>
                  </a:ext>
                </a:extLst>
              </a:tr>
              <a:tr h="16782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ΙΑΣΜΟΥ</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ΣΑΛΠΗ</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7189797"/>
                  </a:ext>
                </a:extLst>
              </a:tr>
              <a:tr h="167820">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ΙΑΣΜΟΥ</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ΣΩΣΤΗΣ</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502668"/>
                  </a:ext>
                </a:extLst>
              </a:tr>
            </a:tbl>
          </a:graphicData>
        </a:graphic>
      </p:graphicFrame>
    </p:spTree>
    <p:extLst>
      <p:ext uri="{BB962C8B-B14F-4D97-AF65-F5344CB8AC3E}">
        <p14:creationId xmlns:p14="http://schemas.microsoft.com/office/powerpoint/2010/main" val="1985792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81016"/>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077153026"/>
              </p:ext>
            </p:extLst>
          </p:nvPr>
        </p:nvGraphicFramePr>
        <p:xfrm>
          <a:off x="1596000" y="1243731"/>
          <a:ext cx="9000000" cy="5021366"/>
        </p:xfrm>
        <a:graphic>
          <a:graphicData uri="http://schemas.openxmlformats.org/drawingml/2006/table">
            <a:tbl>
              <a:tblPr/>
              <a:tblGrid>
                <a:gridCol w="1780659">
                  <a:extLst>
                    <a:ext uri="{9D8B030D-6E8A-4147-A177-3AD203B41FA5}">
                      <a16:colId xmlns:a16="http://schemas.microsoft.com/office/drawing/2014/main" val="3353880549"/>
                    </a:ext>
                  </a:extLst>
                </a:gridCol>
                <a:gridCol w="2872428">
                  <a:extLst>
                    <a:ext uri="{9D8B030D-6E8A-4147-A177-3AD203B41FA5}">
                      <a16:colId xmlns:a16="http://schemas.microsoft.com/office/drawing/2014/main" val="1488387603"/>
                    </a:ext>
                  </a:extLst>
                </a:gridCol>
                <a:gridCol w="2790770">
                  <a:extLst>
                    <a:ext uri="{9D8B030D-6E8A-4147-A177-3AD203B41FA5}">
                      <a16:colId xmlns:a16="http://schemas.microsoft.com/office/drawing/2014/main" val="4186086981"/>
                    </a:ext>
                  </a:extLst>
                </a:gridCol>
                <a:gridCol w="1556143">
                  <a:extLst>
                    <a:ext uri="{9D8B030D-6E8A-4147-A177-3AD203B41FA5}">
                      <a16:colId xmlns:a16="http://schemas.microsoft.com/office/drawing/2014/main" val="1811341200"/>
                    </a:ext>
                  </a:extLst>
                </a:gridCol>
              </a:tblGrid>
              <a:tr h="1183586">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789523285"/>
                  </a:ext>
                </a:extLst>
              </a:tr>
              <a:tr h="189189">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ΞΑΝΘΗΣ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ΤΟΠΕΙΡΟΥ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ΑΒΑΤΟ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2290164"/>
                  </a:ext>
                </a:extLst>
              </a:tr>
              <a:tr h="18918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ΑΒΔΗΡΩΝ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ΑΒΔΗΡΑ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0742343"/>
                  </a:ext>
                </a:extLst>
              </a:tr>
              <a:tr h="18918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ΤΟΠΕΙΡΟΥ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ΟΛΒΙΟ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175637"/>
                  </a:ext>
                </a:extLst>
              </a:tr>
              <a:tr h="18918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ΤΟΠΕΙΡΟΥ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ΕΥΛΑΛΟ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1563444"/>
                  </a:ext>
                </a:extLst>
              </a:tr>
              <a:tr h="18918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ΤΟΠΕΙΡΟΥ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 ΝΕΟ ΕΡΑΣΜΙΟ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642566"/>
                  </a:ext>
                </a:extLst>
              </a:tr>
              <a:tr h="18918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ΤΟΠΕΙΡΟΥ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ΤΟΞΟΤΕΣ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430275"/>
                  </a:ext>
                </a:extLst>
              </a:tr>
              <a:tr h="18918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ΑΒΔΗΡΩΝ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ΠΟΛΥΣΙΤΟΣ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176842"/>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ΑΒΔΗΡΩΝ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ΓΕΝΙΣΕΑ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6654296"/>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ΑΒΔΗΡΩΝ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ΣΕΛΕΡΟ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9955201"/>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ΑΒΔΗΡΩΝ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ΠΟΡΤΟ ΛΑΓΟΣ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2435310"/>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ΤΟΠΕΙΡΟΥ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ΜΑΓΓΑΝΑ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225805"/>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ΤΟΠΕΙΡΟΥ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 ΑΘΑΝΑΣΙΟΣ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1384814"/>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ΤΟΠΕΙΡΟΥ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ΚΥΡΝΟΣ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6249700"/>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ΑΒΔΗΡΩΝ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ΣΕΛΙΝΟ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0636561"/>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ΤΟΠΕΙΡΟΥ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ΜΕΛΙΣΣΑ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862945"/>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ΑΒΔΗΡΩΝ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ΝΕΑ ΚΕΣΣΑΝΗ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4680792"/>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ΤΟΠΕΙΡΟΥ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ΗΛΙΟΠΕΤΡΑ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085736"/>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ΑΒΔΗΡΩΝ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ΔΙΟΜΗΔΕΙΑ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231343"/>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ΤΟΠΕΙΡΟΥ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ΔΕΚΑΡΧΟ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57441"/>
                  </a:ext>
                </a:extLst>
              </a:tr>
              <a:tr h="189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ΔΗΜΟΣ ΑΒΔΗΡΩΝ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ΜΑΝΔΡΑ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096397"/>
                  </a:ext>
                </a:extLst>
              </a:tr>
            </a:tbl>
          </a:graphicData>
        </a:graphic>
      </p:graphicFrame>
    </p:spTree>
    <p:extLst>
      <p:ext uri="{BB962C8B-B14F-4D97-AF65-F5344CB8AC3E}">
        <p14:creationId xmlns:p14="http://schemas.microsoft.com/office/powerpoint/2010/main" val="3910167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56077"/>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2506425463"/>
              </p:ext>
            </p:extLst>
          </p:nvPr>
        </p:nvGraphicFramePr>
        <p:xfrm>
          <a:off x="1596000" y="1252044"/>
          <a:ext cx="9000000" cy="5042283"/>
        </p:xfrm>
        <a:graphic>
          <a:graphicData uri="http://schemas.openxmlformats.org/drawingml/2006/table">
            <a:tbl>
              <a:tblPr/>
              <a:tblGrid>
                <a:gridCol w="1904375">
                  <a:extLst>
                    <a:ext uri="{9D8B030D-6E8A-4147-A177-3AD203B41FA5}">
                      <a16:colId xmlns:a16="http://schemas.microsoft.com/office/drawing/2014/main" val="2882062405"/>
                    </a:ext>
                  </a:extLst>
                </a:gridCol>
                <a:gridCol w="2772306">
                  <a:extLst>
                    <a:ext uri="{9D8B030D-6E8A-4147-A177-3AD203B41FA5}">
                      <a16:colId xmlns:a16="http://schemas.microsoft.com/office/drawing/2014/main" val="3202139179"/>
                    </a:ext>
                  </a:extLst>
                </a:gridCol>
                <a:gridCol w="2687281">
                  <a:extLst>
                    <a:ext uri="{9D8B030D-6E8A-4147-A177-3AD203B41FA5}">
                      <a16:colId xmlns:a16="http://schemas.microsoft.com/office/drawing/2014/main" val="978460029"/>
                    </a:ext>
                  </a:extLst>
                </a:gridCol>
                <a:gridCol w="1636038">
                  <a:extLst>
                    <a:ext uri="{9D8B030D-6E8A-4147-A177-3AD203B41FA5}">
                      <a16:colId xmlns:a16="http://schemas.microsoft.com/office/drawing/2014/main" val="1071424898"/>
                    </a:ext>
                  </a:extLst>
                </a:gridCol>
              </a:tblGrid>
              <a:tr h="925891">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043579717"/>
                  </a:ext>
                </a:extLst>
              </a:tr>
              <a:tr h="169578">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ΚΑΒΑΛΑΣ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ΠΑΓΓΑΙΟΥ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ΝΙΚΗΣΙΑΝΗ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3/11/2025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63221"/>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ΠΑΓΓΑΙΟΥ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ΠΑΛΑΙΟΧΩΡΙ</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4/11/2025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0930774"/>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ΠΑΓΓΑΙΟΥ - Δ.Ε. ΠΙΕΡΕΩΝ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ΜΕΣΩΡΟΠΗ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5/11/2025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3546790"/>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ΠΑΓΓΑΙΟΥ - Δ.Ε. ΠΙΕΡΕΩΝ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ΜΕΛΙΣΣΟΚΟΜΕΙΟ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6/11/2025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0869818"/>
                  </a:ext>
                </a:extLst>
              </a:tr>
              <a:tr h="3311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ΠΑΓΓΑΙΟΥ - Δ.Ε. ΕΛΕΥΘΕΡΟΥΠΟΛΗΣ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ΕΛΕΥΘΕΡΟΥΠΟΛΗ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7/11/2025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932288"/>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ΠΑΓΓΑΙΟΥ - Δ.Ε. ΟΡΦΑΝΟΥ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ΠΟΔΟΧΩΡΙ - ΚΟΚΚΙΝΟΧΩΡΙ</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10/11/2025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852011"/>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ΠΑΓΓΑΙΟΥ - Δ.Ε. ΟΡΦΑΝΟΥ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ΑΚΡΟΠΟΤΑΜΟΣ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11/11/2025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918956"/>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ΠΑΓΓΑΙΟΥ - Δ.Ε. ΕΛΕΥΘΕΡΩΝ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ΦΩΛΙΑ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12/11/2025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775559"/>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ΠΑΓΓΑΙΟΥ - Δ.Ε. ΕΛΕΥΘΕΡΩΝ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ΜΥΡΤΟΦΥΤΟ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13/11/2025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616657"/>
                  </a:ext>
                </a:extLst>
              </a:tr>
              <a:tr h="33119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ΠΑΓΓΑΙΟΥ - Δ.Ε. ΕΛΕΥΘΕΡΟΥΠΟΛΗΣ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ΕΞΟΧΗ - ΑΜΙΣΙΑΝΑ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236177"/>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ΝΕΣΤΟΥ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ΛΕΚΑΝΗ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128776"/>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ΝΕΣΤΟΥ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ΚΕΧΡΟΚΑΜΠΟΣ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824707"/>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ΚΑΒΑΛΑΣ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ΚΑΒΑΛΑ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548570"/>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ΚΑΒΑΛΑΣ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ΝΕΑ ΚΑΡΒΑΛΗ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9934980"/>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ΝΕΣΤΟΥ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ΣΚΟΠΟΣ - ΚΕΧΡΟΚΑΜΠΟΣ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5787890"/>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ΝΕΣΤΟΥ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ΣΤΕΓΝΟ - ΛΕΚΑΝΗ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2190235"/>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ΝΕΣΤΟΥ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ΕΛΑΦΟΧΩΡΙ</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7352287"/>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ΝΕΣΤΟΥ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ΜΑΚΡΥΧΩΡΙ</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7318757"/>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ΝΕΣΤΟΥ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ΠΕΡΝΗ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1043608"/>
                  </a:ext>
                </a:extLst>
              </a:tr>
              <a:tr h="1695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ΝΕΣΤΟΥ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ΧΡΥΣΟΥΠΟΛΗ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599403"/>
                  </a:ext>
                </a:extLst>
              </a:tr>
            </a:tbl>
          </a:graphicData>
        </a:graphic>
      </p:graphicFrame>
    </p:spTree>
    <p:extLst>
      <p:ext uri="{BB962C8B-B14F-4D97-AF65-F5344CB8AC3E}">
        <p14:creationId xmlns:p14="http://schemas.microsoft.com/office/powerpoint/2010/main" val="3585958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89328"/>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430911967"/>
              </p:ext>
            </p:extLst>
          </p:nvPr>
        </p:nvGraphicFramePr>
        <p:xfrm>
          <a:off x="1596000" y="1568521"/>
          <a:ext cx="9000000" cy="4600562"/>
        </p:xfrm>
        <a:graphic>
          <a:graphicData uri="http://schemas.openxmlformats.org/drawingml/2006/table">
            <a:tbl>
              <a:tblPr/>
              <a:tblGrid>
                <a:gridCol w="1748064">
                  <a:extLst>
                    <a:ext uri="{9D8B030D-6E8A-4147-A177-3AD203B41FA5}">
                      <a16:colId xmlns:a16="http://schemas.microsoft.com/office/drawing/2014/main" val="2273181934"/>
                    </a:ext>
                  </a:extLst>
                </a:gridCol>
                <a:gridCol w="2844837">
                  <a:extLst>
                    <a:ext uri="{9D8B030D-6E8A-4147-A177-3AD203B41FA5}">
                      <a16:colId xmlns:a16="http://schemas.microsoft.com/office/drawing/2014/main" val="2057875226"/>
                    </a:ext>
                  </a:extLst>
                </a:gridCol>
                <a:gridCol w="2829410">
                  <a:extLst>
                    <a:ext uri="{9D8B030D-6E8A-4147-A177-3AD203B41FA5}">
                      <a16:colId xmlns:a16="http://schemas.microsoft.com/office/drawing/2014/main" val="3447895556"/>
                    </a:ext>
                  </a:extLst>
                </a:gridCol>
                <a:gridCol w="1577689">
                  <a:extLst>
                    <a:ext uri="{9D8B030D-6E8A-4147-A177-3AD203B41FA5}">
                      <a16:colId xmlns:a16="http://schemas.microsoft.com/office/drawing/2014/main" val="3410281860"/>
                    </a:ext>
                  </a:extLst>
                </a:gridCol>
              </a:tblGrid>
              <a:tr h="1000112">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178274804"/>
                  </a:ext>
                </a:extLst>
              </a:tr>
              <a:tr h="200025">
                <a:tc rowSpan="18">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ΔΡΑΜΑΣ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l" fontAlgn="ctr"/>
                      <a:r>
                        <a:rPr lang="el-GR" sz="1200" b="0" i="0" u="none" strike="noStrike" dirty="0">
                          <a:solidFill>
                            <a:srgbClr val="000000"/>
                          </a:solidFill>
                          <a:effectLst/>
                          <a:latin typeface="Calibri" panose="020F0502020204030204" pitchFamily="34" charset="0"/>
                        </a:rPr>
                        <a:t>ΔΗΜΟΣ ΠΡΟΣΟΤΣΑΝΗΣ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ΜΙΚΡΟΠΟΛΗ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3/11/2025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8907978"/>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ΠΡΟΣΟΤΣΑΝΗΣ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ΚΑΛΛΙΘΕΑ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4624986"/>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ΠΡΟΣΟΤΣΑΝΗΣ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ΠΥΡΓΟΙ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5/11/2025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224275"/>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ΠΡΟΣΟΤΣΑΝΗΣ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ΠΕΡΙΧΩΡΑ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6/11/2025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1189960"/>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ΔΟΞΑΤΟΥ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ΚΥΡΙΑ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441373"/>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ΔΟΞΑΤΟΥ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ΚΕΦΑΛΑΡΙ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694733"/>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ΔΟΞΑΤΟΥ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ΚΑΛΑΜΠΑΚΙ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11/11/2025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07899"/>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ΔΟΞΑΤΟΥ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ΑΓΙΑ ΠΑΡΑΣΚΕΥΗ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12/11/2025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7889961"/>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ΠΑΡΑΝΕΣΤΙΟΥ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ΠΡΑΣΙΝΑΔΑ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610445"/>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ΠΑΡΑΝΕΣΤΙΟΥ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ΠΑΡΑΝΕΣΤΙ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18/11/2025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013394"/>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ΠΑΡΑΝΕΣΤΙΟΥ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ΠΛΑΤΑΝΙΑ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19/11/2025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5930731"/>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ΠΑΡΑΝΕΣΤΙΟΥ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ΠΛΑΤΑΝΟΒΡΥΣΗ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0714332"/>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ΠΑΡΑΝΕΣΤΙΟΥ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ΠΤΕΛΕΑ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21/11/2025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9993992"/>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ΠΑΡΑΝΕΣΤΙΟΥ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ΑΝΔΡΙΑΝΗ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0352993"/>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ΠΑΡΑΝΕΣΤΙΟΥ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ΥΨΗΛΗ ΡΑΧΗ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25/11/2025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1137192"/>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ΠΑΡΑΝΕΣΤΙΟΥ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ΝΙΚΗΦΟΡΟΣ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26/11/2025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9099128"/>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ΠΑΡΑΝΕΣΤΙΟΥ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ΠΑΛΙΑΜΠΕΛΑ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051563"/>
                  </a:ext>
                </a:extLst>
              </a:tr>
              <a:tr h="200025">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ΔΗΜΟΣ ΠΑΡΑΝΕΣΤΙΟΥ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ΧΑΜΟΚΕΡΑΣΑ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28/11/2025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060770"/>
                  </a:ext>
                </a:extLst>
              </a:tr>
            </a:tbl>
          </a:graphicData>
        </a:graphic>
      </p:graphicFrame>
    </p:spTree>
    <p:extLst>
      <p:ext uri="{BB962C8B-B14F-4D97-AF65-F5344CB8AC3E}">
        <p14:creationId xmlns:p14="http://schemas.microsoft.com/office/powerpoint/2010/main" val="3205362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47517"/>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1015779979"/>
              </p:ext>
            </p:extLst>
          </p:nvPr>
        </p:nvGraphicFramePr>
        <p:xfrm>
          <a:off x="1596001" y="1418297"/>
          <a:ext cx="8999999" cy="4801112"/>
        </p:xfrm>
        <a:graphic>
          <a:graphicData uri="http://schemas.openxmlformats.org/drawingml/2006/table">
            <a:tbl>
              <a:tblPr/>
              <a:tblGrid>
                <a:gridCol w="1832426">
                  <a:extLst>
                    <a:ext uri="{9D8B030D-6E8A-4147-A177-3AD203B41FA5}">
                      <a16:colId xmlns:a16="http://schemas.microsoft.com/office/drawing/2014/main" val="3052924442"/>
                    </a:ext>
                  </a:extLst>
                </a:gridCol>
                <a:gridCol w="2803391">
                  <a:extLst>
                    <a:ext uri="{9D8B030D-6E8A-4147-A177-3AD203B41FA5}">
                      <a16:colId xmlns:a16="http://schemas.microsoft.com/office/drawing/2014/main" val="1336128621"/>
                    </a:ext>
                  </a:extLst>
                </a:gridCol>
                <a:gridCol w="2801857">
                  <a:extLst>
                    <a:ext uri="{9D8B030D-6E8A-4147-A177-3AD203B41FA5}">
                      <a16:colId xmlns:a16="http://schemas.microsoft.com/office/drawing/2014/main" val="420943843"/>
                    </a:ext>
                  </a:extLst>
                </a:gridCol>
                <a:gridCol w="1562325">
                  <a:extLst>
                    <a:ext uri="{9D8B030D-6E8A-4147-A177-3AD203B41FA5}">
                      <a16:colId xmlns:a16="http://schemas.microsoft.com/office/drawing/2014/main" val="4070232757"/>
                    </a:ext>
                  </a:extLst>
                </a:gridCol>
              </a:tblGrid>
              <a:tr h="1017332">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a:solidFill>
                            <a:srgbClr val="000000"/>
                          </a:solidFill>
                          <a:effectLst/>
                          <a:latin typeface="Calibri" panose="020F0502020204030204" pitchFamily="34" charset="0"/>
                          <a:ea typeface="+mn-ea"/>
                          <a:cs typeface="+mn-cs"/>
                          <a:sym typeface="Arial"/>
                        </a:rPr>
                        <a:t>ΗΜΕΡΟΜΗΝΙΑ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03243252"/>
                  </a:ext>
                </a:extLst>
              </a:tr>
              <a:tr h="189189">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ΚΙΛΚΙΣ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ΚΙΛΚΙΣ/Δ.Ε ΚΡΟΥΣΣΩΝ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ΕΠΤΑΛΟΦΟΣ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cap="none" dirty="0">
                          <a:solidFill>
                            <a:srgbClr val="000000"/>
                          </a:solidFill>
                          <a:effectLst/>
                          <a:latin typeface="Calibri" panose="020F0502020204030204" pitchFamily="34" charset="0"/>
                          <a:ea typeface="+mn-ea"/>
                          <a:cs typeface="+mn-cs"/>
                          <a:sym typeface="Arial"/>
                        </a:rPr>
                        <a:t>3/11/2025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0047786"/>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ΚΙΛΚΙΣ/Δ.Ε ΚΡΟΥΣΣΩΝ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ΤΕΡΠΥΛΛΟΣ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4/11/2025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810585"/>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ΚΙΛΚΙΣ/Δ.Ε ΚΡΟΥΣΣΩΝ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ΑΓ.ΑΝΤΩΝΙΟΣ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5/11/2025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3096171"/>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ΚΙΛΚΙΣ/Δ.Ε ΚΡΟΥΣΣΩΝ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ΠΟΝΤΟΚΕΡΑΣΙΑ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6/11/2025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182116"/>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ΚΙΛΚΙΣ/Δ.Ε ΚΡΟΥΣΣΩΝ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ΕΛΛΗΝΙΚΟ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7/11/2025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477296"/>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ΚΙΛΚΙΣ/Δ.Ε ΚΡΟΥΣΣΩΝ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ΚΕΝΤΡΙΚΟ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10/11/2025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2498862"/>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ΚΙΛΚΙΣ/Δ.Ε ΚΡΟΥΣΣΩΝ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ΒΑΘΗ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11/11/2025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487828"/>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ΚΙΛΚΙΣ/Δ.Ε ΚΡΟΥΣΣΩΝ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ΦΥΣΚΑ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12/11/2025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7455162"/>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ΚΙΛΚΙΣ/Δ.Ε ΚΡΟΥΣΣΩΝ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Κ. ΘΕΩΔΟΡΑΚΙΑ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13/11/2025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965746"/>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ΚΙΛΚΙΣ/Δ.Ε ΚΡΟΥΣΣΩΝ</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ΓΕΡΑΚΑΡΙΟ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14/11/2025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4994763"/>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ΠΑΙΟΝΙΑΣ/ Δ.Ε ΑΞΙΟΥΠΟΛΗΣ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ΔΟΓΑΝΗ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17/11/2025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623140"/>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ΠΑΙΟΝΙΑΣ/ Δ.Ε ΠΟΛΥΚΑΣΤΡΟΥ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ΑΞΙΟΧΩΡΙ</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18/11/2025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1832302"/>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ΠΑΙΟΝΙΑΣ/ Δ.Ε ΑΞΙΟΥΠΟΛΗΣ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ΦΑΝΟΣ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19/11/2025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2935549"/>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ΠΑΙΟΝΙΑΣ/ Δ.Ε ΑΞΙΟΥΠΟΛΗΣ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ΧΑΜΗΛΟ</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20/11/2025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9371197"/>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ΠΑΙΟΝΙΑΣ/ Δ.Ε ΑΞΙΟΥΠΟΛΗΣ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ΕΥΖΩΝΟΙ</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21/11/2025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701203"/>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ΠΑΙΟΝΙΑΣ/ Δ.Ε ΠΟΛΥΚΑΣΤΡΟΥ</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ΚΟΡΩΝΑ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24/11/2025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4182103"/>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ΠΑΙΟΝΙΑΣ/ Δ.Ε ΑΞΙΟΥΠΟΛΗΣ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ΠΟΝΤΟΗΡΑΚΛΕΙΑ </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25/11/2025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063"/>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ΠΑΙΟΝΙΑΣ/ Δ.Ε ΑΞΙΟΥΠΟΛΗΣ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ΠΛΑΓΙΑ</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26/11/2025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2011478"/>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ΠΑΙΟΝΙΑΣ/ Δ.Ε ΑΞΙΟΥΠΟΛΗΣ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ΕΙΔΩΜΕΝΗ</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27/11/2025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460286"/>
                  </a:ext>
                </a:extLst>
              </a:tr>
              <a:tr h="189189">
                <a:tc vMerge="1">
                  <a:txBody>
                    <a:bodyPr/>
                    <a:lstStyle/>
                    <a:p>
                      <a:endParaRPr lang="el-GR"/>
                    </a:p>
                  </a:txBody>
                  <a:tcPr/>
                </a:tc>
                <a:tc>
                  <a:txBody>
                    <a:bodyPr/>
                    <a:lstStyle/>
                    <a:p>
                      <a:pPr algn="l" fontAlgn="ctr"/>
                      <a:r>
                        <a:rPr lang="el-GR" sz="1100" b="0" i="0" u="none" strike="noStrike" dirty="0">
                          <a:solidFill>
                            <a:srgbClr val="000000"/>
                          </a:solidFill>
                          <a:effectLst/>
                          <a:latin typeface="Calibri" panose="020F0502020204030204" pitchFamily="34" charset="0"/>
                        </a:rPr>
                        <a:t>ΠΑΙΟΝΙΑΣ/ Δ.Ε ΕΥΡΩΠΟΣ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ΕΥΡΩΠΟΣ</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100" b="0" i="0" u="none" strike="noStrike" dirty="0">
                          <a:solidFill>
                            <a:srgbClr val="000000"/>
                          </a:solidFill>
                          <a:effectLst/>
                          <a:latin typeface="Calibri" panose="020F0502020204030204" pitchFamily="34" charset="0"/>
                        </a:rPr>
                        <a:t>28/11/2025</a:t>
                      </a:r>
                    </a:p>
                  </a:txBody>
                  <a:tcPr marL="9009" marR="9009" marT="90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46639"/>
                  </a:ext>
                </a:extLst>
              </a:tr>
            </a:tbl>
          </a:graphicData>
        </a:graphic>
      </p:graphicFrame>
    </p:spTree>
    <p:extLst>
      <p:ext uri="{BB962C8B-B14F-4D97-AF65-F5344CB8AC3E}">
        <p14:creationId xmlns:p14="http://schemas.microsoft.com/office/powerpoint/2010/main" val="1720110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39205"/>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423150418"/>
              </p:ext>
            </p:extLst>
          </p:nvPr>
        </p:nvGraphicFramePr>
        <p:xfrm>
          <a:off x="1596000" y="1296786"/>
          <a:ext cx="9000000" cy="4958894"/>
        </p:xfrm>
        <a:graphic>
          <a:graphicData uri="http://schemas.openxmlformats.org/drawingml/2006/table">
            <a:tbl>
              <a:tblPr/>
              <a:tblGrid>
                <a:gridCol w="2275315">
                  <a:extLst>
                    <a:ext uri="{9D8B030D-6E8A-4147-A177-3AD203B41FA5}">
                      <a16:colId xmlns:a16="http://schemas.microsoft.com/office/drawing/2014/main" val="3081136968"/>
                    </a:ext>
                  </a:extLst>
                </a:gridCol>
                <a:gridCol w="2606672">
                  <a:extLst>
                    <a:ext uri="{9D8B030D-6E8A-4147-A177-3AD203B41FA5}">
                      <a16:colId xmlns:a16="http://schemas.microsoft.com/office/drawing/2014/main" val="310341538"/>
                    </a:ext>
                  </a:extLst>
                </a:gridCol>
                <a:gridCol w="2706099">
                  <a:extLst>
                    <a:ext uri="{9D8B030D-6E8A-4147-A177-3AD203B41FA5}">
                      <a16:colId xmlns:a16="http://schemas.microsoft.com/office/drawing/2014/main" val="1614033316"/>
                    </a:ext>
                  </a:extLst>
                </a:gridCol>
                <a:gridCol w="1411914">
                  <a:extLst>
                    <a:ext uri="{9D8B030D-6E8A-4147-A177-3AD203B41FA5}">
                      <a16:colId xmlns:a16="http://schemas.microsoft.com/office/drawing/2014/main" val="1611066741"/>
                    </a:ext>
                  </a:extLst>
                </a:gridCol>
              </a:tblGrid>
              <a:tr h="943654">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55752832"/>
                  </a:ext>
                </a:extLst>
              </a:tr>
              <a:tr h="161128">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ΛΑΡΙΣΑΣ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ΚΑΡΥΤΣΑ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875062"/>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ΕΛΑΣΣΟΝΑΣ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ΚΑΡΥΑ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5186862"/>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ΚΙΛΕΛΕΡ</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ΝΕΟ ΠΕΡΙΒΟΛΙ (Ιατρείο)</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731493"/>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ΛΑΡΙΣΑΣ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ΚΟΙΛΑΔΑ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1533736"/>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ΤΕΜΠΩΝ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ΚΑΛΟΧΩΡΙ(ΧΕΙΜΑΔΙ ΝΕΣΣΩΝΟΣ)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4921293"/>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ΚΙΛΕΛΕΡ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ΖΑΠΕΙΟ</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294867"/>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ΦΑΡΣΑΛΩΝ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ΕΡΕΤΡΙΑ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223579"/>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ΣΚΛΗΘΡΟ</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9783453"/>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ΕΛΑΣΣΟΝΑΣ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ΠΥΘΙΟ / 1 Ω</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0834685"/>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ΤΥΡΝΑΒΟΥ</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ΔΕΛΕΡΙΑ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1200991"/>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ΤΕΜΠΩΝ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ΑΙΓΑΝΗ (ΚΑΤΩ ΑΙΓΑΝΗ)</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661127"/>
                  </a:ext>
                </a:extLst>
              </a:tr>
              <a:tr h="31490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ΛΑΡΙΣΑΣ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ΛΑΡΙΣΑ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17-21/11/25,</a:t>
                      </a:r>
                      <a:br>
                        <a:rPr lang="el-GR" sz="1200" b="0" i="0" u="none" strike="noStrike" cap="none">
                          <a:solidFill>
                            <a:srgbClr val="000000"/>
                          </a:solidFill>
                          <a:effectLst/>
                          <a:latin typeface="Calibri" panose="020F0502020204030204" pitchFamily="34" charset="0"/>
                          <a:ea typeface="+mn-ea"/>
                          <a:cs typeface="+mn-cs"/>
                          <a:sym typeface="Arial"/>
                        </a:rPr>
                      </a:br>
                      <a:r>
                        <a:rPr lang="el-GR" sz="1200" b="0" i="0" u="none" strike="noStrike" cap="none">
                          <a:solidFill>
                            <a:srgbClr val="000000"/>
                          </a:solidFill>
                          <a:effectLst/>
                          <a:latin typeface="Calibri" panose="020F0502020204030204" pitchFamily="34" charset="0"/>
                          <a:ea typeface="+mn-ea"/>
                          <a:cs typeface="+mn-cs"/>
                          <a:sym typeface="Arial"/>
                        </a:rPr>
                        <a:t>24-28/11/25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9040871"/>
                  </a:ext>
                </a:extLst>
              </a:tr>
              <a:tr h="16112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ΤΥΡΝΑΒΟΥ</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ΔΕΝΔΡΑ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0119381"/>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ΦΑΡΣΑΛΩΝ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ΑΓΙΟΣ ΚΩΝΣΤΑΝΤΙΝΟΣ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20/11/2025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342363"/>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ΕΛΑΦΟΣ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9729826"/>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ΕΛΑΣΣΟΝΑΣ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ΚΑΛΛΙΘΕΑ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840098"/>
                  </a:ext>
                </a:extLst>
              </a:tr>
              <a:tr h="16112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ΚΙΛΕΛΕΡ</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err="1">
                          <a:solidFill>
                            <a:srgbClr val="000000"/>
                          </a:solidFill>
                          <a:effectLst/>
                          <a:latin typeface="Calibri" panose="020F0502020204030204" pitchFamily="34" charset="0"/>
                          <a:ea typeface="+mn-ea"/>
                          <a:cs typeface="+mn-cs"/>
                          <a:sym typeface="Arial"/>
                        </a:rPr>
                        <a:t>Βούναινα</a:t>
                      </a:r>
                      <a:r>
                        <a:rPr lang="el-GR" sz="1200" b="0" i="0" u="none" strike="noStrike" cap="none" dirty="0">
                          <a:solidFill>
                            <a:srgbClr val="000000"/>
                          </a:solidFill>
                          <a:effectLst/>
                          <a:latin typeface="Calibri" panose="020F0502020204030204" pitchFamily="34" charset="0"/>
                          <a:ea typeface="+mn-ea"/>
                          <a:cs typeface="+mn-cs"/>
                          <a:sym typeface="Arial"/>
                        </a:rPr>
                        <a:t> (Ιατρείο)</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778858"/>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ΦΑΡΣΑΛΩΝ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ΥΠΕΡΕΙΑ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186857"/>
                  </a:ext>
                </a:extLst>
              </a:tr>
              <a:tr h="16112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ΤΕΜΠΩΝ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ΑΜΠΕΛΑΚΙΑ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1937890"/>
                  </a:ext>
                </a:extLst>
              </a:tr>
              <a:tr h="16112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ΤΥΡΝΑΒΟΥ</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ΠΛΑΤΑΝΟΥΛΙΑ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8083663"/>
                  </a:ext>
                </a:extLst>
              </a:tr>
            </a:tbl>
          </a:graphicData>
        </a:graphic>
      </p:graphicFrame>
      <p:sp>
        <p:nvSpPr>
          <p:cNvPr id="3" name="TextBox 2">
            <a:extLst>
              <a:ext uri="{FF2B5EF4-FFF2-40B4-BE49-F238E27FC236}">
                <a16:creationId xmlns:a16="http://schemas.microsoft.com/office/drawing/2014/main" id="{3317DFEF-FE04-C9F7-B17A-8F8560940305}"/>
              </a:ext>
            </a:extLst>
          </p:cNvPr>
          <p:cNvSpPr txBox="1"/>
          <p:nvPr/>
        </p:nvSpPr>
        <p:spPr>
          <a:xfrm>
            <a:off x="115164" y="3591567"/>
            <a:ext cx="3888510" cy="369332"/>
          </a:xfrm>
          <a:prstGeom prst="rect">
            <a:avLst/>
          </a:prstGeom>
          <a:noFill/>
        </p:spPr>
        <p:txBody>
          <a:bodyPr wrap="square" rtlCol="0">
            <a:spAutoFit/>
          </a:bodyPr>
          <a:lstStyle/>
          <a:p>
            <a:pPr marL="285750" indent="-285750">
              <a:buFont typeface="Wingdings" panose="05000000000000000000" pitchFamily="2" charset="2"/>
              <a:buChar char="Ø"/>
            </a:pPr>
            <a:r>
              <a:rPr lang="el-GR" sz="1800" b="1" dirty="0">
                <a:latin typeface="Calibri" panose="020F0502020204030204" pitchFamily="34" charset="0"/>
                <a:ea typeface="+mn-ea"/>
                <a:cs typeface="+mn-cs"/>
              </a:rPr>
              <a:t>  5</a:t>
            </a:r>
            <a:r>
              <a:rPr lang="el-GR" sz="1800" b="1" baseline="30000" dirty="0">
                <a:latin typeface="Calibri" panose="020F0502020204030204" pitchFamily="34" charset="0"/>
                <a:ea typeface="+mn-ea"/>
                <a:cs typeface="+mn-cs"/>
              </a:rPr>
              <a:t>η</a:t>
            </a:r>
            <a:r>
              <a:rPr lang="el-GR" sz="1800" b="1" dirty="0">
                <a:latin typeface="Calibri" panose="020F0502020204030204" pitchFamily="34" charset="0"/>
                <a:ea typeface="+mn-ea"/>
                <a:cs typeface="+mn-cs"/>
              </a:rPr>
              <a:t> </a:t>
            </a:r>
            <a:r>
              <a:rPr lang="el-GR" sz="1800" b="1" dirty="0" err="1">
                <a:latin typeface="Calibri" panose="020F0502020204030204" pitchFamily="34" charset="0"/>
                <a:ea typeface="+mn-ea"/>
                <a:cs typeface="+mn-cs"/>
              </a:rPr>
              <a:t>Υ.Πε</a:t>
            </a:r>
            <a:endParaRPr lang="el-GR" sz="1800" b="1" dirty="0">
              <a:latin typeface="Calibri" panose="020F0502020204030204" pitchFamily="34" charset="0"/>
              <a:ea typeface="+mn-ea"/>
              <a:cs typeface="+mn-cs"/>
            </a:endParaRPr>
          </a:p>
        </p:txBody>
      </p:sp>
    </p:spTree>
    <p:extLst>
      <p:ext uri="{BB962C8B-B14F-4D97-AF65-F5344CB8AC3E}">
        <p14:creationId xmlns:p14="http://schemas.microsoft.com/office/powerpoint/2010/main" val="2616910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14266"/>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824707747"/>
              </p:ext>
            </p:extLst>
          </p:nvPr>
        </p:nvGraphicFramePr>
        <p:xfrm>
          <a:off x="1596000" y="1393366"/>
          <a:ext cx="9000000" cy="4765925"/>
        </p:xfrm>
        <a:graphic>
          <a:graphicData uri="http://schemas.openxmlformats.org/drawingml/2006/table">
            <a:tbl>
              <a:tblPr/>
              <a:tblGrid>
                <a:gridCol w="2011279">
                  <a:extLst>
                    <a:ext uri="{9D8B030D-6E8A-4147-A177-3AD203B41FA5}">
                      <a16:colId xmlns:a16="http://schemas.microsoft.com/office/drawing/2014/main" val="4185993206"/>
                    </a:ext>
                  </a:extLst>
                </a:gridCol>
                <a:gridCol w="2440409">
                  <a:extLst>
                    <a:ext uri="{9D8B030D-6E8A-4147-A177-3AD203B41FA5}">
                      <a16:colId xmlns:a16="http://schemas.microsoft.com/office/drawing/2014/main" val="272087695"/>
                    </a:ext>
                  </a:extLst>
                </a:gridCol>
                <a:gridCol w="2520407">
                  <a:extLst>
                    <a:ext uri="{9D8B030D-6E8A-4147-A177-3AD203B41FA5}">
                      <a16:colId xmlns:a16="http://schemas.microsoft.com/office/drawing/2014/main" val="478737737"/>
                    </a:ext>
                  </a:extLst>
                </a:gridCol>
                <a:gridCol w="2027905">
                  <a:extLst>
                    <a:ext uri="{9D8B030D-6E8A-4147-A177-3AD203B41FA5}">
                      <a16:colId xmlns:a16="http://schemas.microsoft.com/office/drawing/2014/main" val="3364760354"/>
                    </a:ext>
                  </a:extLst>
                </a:gridCol>
              </a:tblGrid>
              <a:tr h="925885">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511480459"/>
                  </a:ext>
                </a:extLst>
              </a:tr>
              <a:tr h="176115">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ΚΑΡΔΙΤΣΑΣ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ΑΡΓΙΘΕΑΣ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ΑΝΘΗΡΟ</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011506"/>
                  </a:ext>
                </a:extLst>
              </a:tr>
              <a:tr h="17611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ΣΟΦΑΔΩΝ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ΡΕΝΤΙΝΑ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9156007"/>
                  </a:ext>
                </a:extLst>
              </a:tr>
              <a:tr h="17611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ΠΛΑΣΤΗΡΑ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ΚΕΡΑΣΙΑ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8772599"/>
                  </a:ext>
                </a:extLst>
              </a:tr>
              <a:tr h="17611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ΚΑΡΔΙΤΣΑΣ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ΚΑΡΟΠΛΕΣΙ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7968853"/>
                  </a:ext>
                </a:extLst>
              </a:tr>
              <a:tr h="17611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ΠΑΛΑΜΑ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ΜΑΡΑΘΕΑ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603924"/>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ΜΟΥΖΑΚΙΟΥ</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ΔΡΑΚΟΤΡΥΠΑ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787412"/>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ΣΟΦΑΔΩΝ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ΘΡΑΨΙΜΙ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4682644"/>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ΑΡΓΙΘΕΑΣ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ΑΡΓΥΡΙ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471217"/>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ΠΛΑΣΤΗΡΑ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ΛΑΜΠΕΡΟ</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13/11/2025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1015701"/>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ΚΑΡΔΙΤΣΑΣ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ΚΑΣΤΑΝΙΑ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830026"/>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ΠΑΛΑΜΑ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ΛΕΥΚΗ</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9821576"/>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ΜΟΥΖΑΚΙΟΥ</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ΟΞΥΑ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080520"/>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ΣΟΦΑΔΩΝ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ΛΟΥΤΡΟΠΗΓΗ</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4671916"/>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ΑΡΓΙΘΕΑΣ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ΒΡΑΓΓΙΑΝΑ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535292"/>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ΚΑΡΔΙΤΣΑΣ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ΔΑΦΝΟΣΠΗΛΙΑ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8406864"/>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ΠΛΑΣΤΗΡΑ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ΦΥΛΑΚΤΗ</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8169212"/>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ΣΟΦΑΔΩΝ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ΚΤΙΜΕΝΗ</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7117365"/>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ΑΡΓΙΘΕΑΣ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ΚΑΤΑΦΥΛΙ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111824"/>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ΜΟΥΖΑΚΙΟΥ</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ΕΛΛΗΝΟΠΥΡΓΟΣ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813177"/>
                  </a:ext>
                </a:extLst>
              </a:tr>
              <a:tr h="17611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ΚΑΡΔΙΤΣΑΣ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ΚΑΤΑΦΥΓΙ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3277351"/>
                  </a:ext>
                </a:extLst>
              </a:tr>
            </a:tbl>
          </a:graphicData>
        </a:graphic>
      </p:graphicFrame>
    </p:spTree>
    <p:extLst>
      <p:ext uri="{BB962C8B-B14F-4D97-AF65-F5344CB8AC3E}">
        <p14:creationId xmlns:p14="http://schemas.microsoft.com/office/powerpoint/2010/main" val="1235826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09E9B-D96C-B8C3-591C-C3809FCB17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5DD8D-0037-3833-F200-86ACBFFA4543}"/>
              </a:ext>
            </a:extLst>
          </p:cNvPr>
          <p:cNvSpPr>
            <a:spLocks noGrp="1"/>
          </p:cNvSpPr>
          <p:nvPr>
            <p:ph type="title"/>
          </p:nvPr>
        </p:nvSpPr>
        <p:spPr>
          <a:xfrm>
            <a:off x="327600" y="225319"/>
            <a:ext cx="11624204" cy="835200"/>
          </a:xfrm>
        </p:spPr>
        <p:txBody>
          <a:bodyPr/>
          <a:lstStyle/>
          <a:p>
            <a:r>
              <a:rPr lang="el-GR" dirty="0"/>
              <a:t>Κάθε KOMY αποτελείται από έναν οδηγό και από έναν έως τέσσερις επαγγελματίες υγείας</a:t>
            </a:r>
            <a:endParaRPr lang="en-US" dirty="0"/>
          </a:p>
        </p:txBody>
      </p:sp>
      <p:sp>
        <p:nvSpPr>
          <p:cNvPr id="3" name="Text Placeholder 2">
            <a:extLst>
              <a:ext uri="{FF2B5EF4-FFF2-40B4-BE49-F238E27FC236}">
                <a16:creationId xmlns:a16="http://schemas.microsoft.com/office/drawing/2014/main" id="{177D8455-D669-0C17-5927-8E0A353EF8FC}"/>
              </a:ext>
            </a:extLst>
          </p:cNvPr>
          <p:cNvSpPr>
            <a:spLocks noGrp="1"/>
          </p:cNvSpPr>
          <p:nvPr>
            <p:ph type="body" idx="1"/>
          </p:nvPr>
        </p:nvSpPr>
        <p:spPr>
          <a:xfrm>
            <a:off x="327600" y="1117570"/>
            <a:ext cx="11343600" cy="367200"/>
          </a:xfrm>
        </p:spPr>
        <p:txBody>
          <a:bodyPr/>
          <a:lstStyle/>
          <a:p>
            <a:r>
              <a:rPr lang="el-GR" dirty="0"/>
              <a:t>Στελέχωση των ΚΟΜΥ</a:t>
            </a:r>
            <a:endParaRPr lang="en-US" dirty="0"/>
          </a:p>
        </p:txBody>
      </p:sp>
      <p:sp>
        <p:nvSpPr>
          <p:cNvPr id="5" name="Text Placeholder 5">
            <a:extLst>
              <a:ext uri="{FF2B5EF4-FFF2-40B4-BE49-F238E27FC236}">
                <a16:creationId xmlns:a16="http://schemas.microsoft.com/office/drawing/2014/main" id="{79EF7B90-5B76-5FFB-2E8B-9DD5E38D9A09}"/>
              </a:ext>
            </a:extLst>
          </p:cNvPr>
          <p:cNvSpPr txBox="1">
            <a:spLocks/>
          </p:cNvSpPr>
          <p:nvPr/>
        </p:nvSpPr>
        <p:spPr>
          <a:xfrm>
            <a:off x="1276465" y="3249368"/>
            <a:ext cx="4959236" cy="655821"/>
          </a:xfrm>
          <a:prstGeom prst="rect">
            <a:avLst/>
          </a:prstGeom>
        </p:spPr>
        <p:txBody>
          <a:bodyPr vert="horz" wrap="square" lIns="0" tIns="0" rIns="0" bIns="0" rtlCol="0">
            <a:spAutoFit/>
          </a:bodyPr>
          <a:lstStyle>
            <a:lvl1pPr marL="0" indent="0" algn="l" defTabSz="914400" rtl="0" eaLnBrk="1" latinLnBrk="0" hangingPunct="1">
              <a:lnSpc>
                <a:spcPts val="1600"/>
              </a:lnSpc>
              <a:spcBef>
                <a:spcPts val="5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5000"/>
              </a:lnSpc>
              <a:buClr>
                <a:srgbClr val="6FC2B4"/>
              </a:buClr>
            </a:pPr>
            <a:r>
              <a:rPr lang="en-US" altLang="en-US" sz="1800" b="1" dirty="0">
                <a:solidFill>
                  <a:schemeClr val="tx1"/>
                </a:solidFill>
                <a:latin typeface="Calibri" panose="020F0502020204030204" pitchFamily="34" charset="0"/>
                <a:ea typeface="+mn-ea"/>
                <a:cs typeface="Calibri" panose="020F0502020204030204" pitchFamily="34" charset="0"/>
              </a:rPr>
              <a:t>Ια</a:t>
            </a:r>
            <a:r>
              <a:rPr lang="el-GR" altLang="en-US" sz="1800" b="1" dirty="0">
                <a:solidFill>
                  <a:schemeClr val="tx1"/>
                </a:solidFill>
                <a:latin typeface="Calibri" panose="020F0502020204030204" pitchFamily="34" charset="0"/>
                <a:ea typeface="+mn-ea"/>
                <a:cs typeface="Calibri" panose="020F0502020204030204" pitchFamily="34" charset="0"/>
              </a:rPr>
              <a:t>τρός:</a:t>
            </a:r>
            <a:r>
              <a:rPr lang="en-US" altLang="en-US" sz="1800" b="1" dirty="0">
                <a:solidFill>
                  <a:schemeClr val="tx1"/>
                </a:solidFill>
                <a:latin typeface="Calibri" panose="020F0502020204030204" pitchFamily="34" charset="0"/>
                <a:ea typeface="+mn-ea"/>
                <a:cs typeface="Calibri" panose="020F0502020204030204" pitchFamily="34" charset="0"/>
              </a:rPr>
              <a:t> </a:t>
            </a:r>
            <a:r>
              <a:rPr lang="el-GR" sz="1600" dirty="0">
                <a:solidFill>
                  <a:schemeClr val="tx1"/>
                </a:solidFill>
                <a:latin typeface="Calibri" panose="020F0502020204030204" pitchFamily="34" charset="0"/>
                <a:ea typeface="+mn-ea"/>
                <a:cs typeface="Calibri" panose="020F0502020204030204" pitchFamily="34" charset="0"/>
              </a:rPr>
              <a:t>Ο ιατρός παρέχει κλινική υποστήριξη, εκτιμά την κατάσταση υγείας των πολιτών, διενεργεί συνταγογραφήσεις κα.</a:t>
            </a:r>
            <a:endParaRPr lang="el-GR" altLang="en-US" sz="1800" b="1" dirty="0">
              <a:solidFill>
                <a:schemeClr val="tx1"/>
              </a:solidFill>
              <a:latin typeface="Calibri" panose="020F0502020204030204" pitchFamily="34" charset="0"/>
              <a:ea typeface="+mn-ea"/>
              <a:cs typeface="Calibri" panose="020F0502020204030204" pitchFamily="34" charset="0"/>
            </a:endParaRPr>
          </a:p>
        </p:txBody>
      </p:sp>
      <p:sp>
        <p:nvSpPr>
          <p:cNvPr id="6" name="Text Placeholder 5">
            <a:extLst>
              <a:ext uri="{FF2B5EF4-FFF2-40B4-BE49-F238E27FC236}">
                <a16:creationId xmlns:a16="http://schemas.microsoft.com/office/drawing/2014/main" id="{D8F76E82-24E0-2A3C-2C3A-BF6D608A4866}"/>
              </a:ext>
            </a:extLst>
          </p:cNvPr>
          <p:cNvSpPr txBox="1">
            <a:spLocks/>
          </p:cNvSpPr>
          <p:nvPr/>
        </p:nvSpPr>
        <p:spPr>
          <a:xfrm>
            <a:off x="1276465" y="4062770"/>
            <a:ext cx="4959236" cy="1074397"/>
          </a:xfrm>
          <a:prstGeom prst="rect">
            <a:avLst/>
          </a:prstGeom>
        </p:spPr>
        <p:txBody>
          <a:bodyPr vert="horz" wrap="square" lIns="0" tIns="0" rIns="0" bIns="0" rtlCol="0">
            <a:spAutoFit/>
          </a:bodyPr>
          <a:lstStyle>
            <a:lvl1pPr marL="0" indent="0" algn="l" defTabSz="914400" rtl="0" eaLnBrk="1" latinLnBrk="0" hangingPunct="1">
              <a:lnSpc>
                <a:spcPts val="1600"/>
              </a:lnSpc>
              <a:spcBef>
                <a:spcPts val="5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5000"/>
              </a:lnSpc>
              <a:buClr>
                <a:srgbClr val="6FC2B4"/>
              </a:buClr>
            </a:pPr>
            <a:r>
              <a:rPr lang="el-GR" altLang="en-US" sz="1800" b="1" dirty="0">
                <a:solidFill>
                  <a:schemeClr val="tx1"/>
                </a:solidFill>
                <a:latin typeface="Calibri" panose="020F0502020204030204" pitchFamily="34" charset="0"/>
                <a:ea typeface="+mn-ea"/>
                <a:cs typeface="Calibri" panose="020F0502020204030204" pitchFamily="34" charset="0"/>
              </a:rPr>
              <a:t>Νοσηλευτής:</a:t>
            </a:r>
            <a:r>
              <a:rPr lang="en-US" altLang="en-US" sz="1800" b="1" dirty="0">
                <a:solidFill>
                  <a:schemeClr val="tx1"/>
                </a:solidFill>
                <a:latin typeface="Calibri" panose="020F0502020204030204" pitchFamily="34" charset="0"/>
                <a:ea typeface="+mn-ea"/>
                <a:cs typeface="Calibri" panose="020F0502020204030204" pitchFamily="34" charset="0"/>
              </a:rPr>
              <a:t> </a:t>
            </a:r>
            <a:r>
              <a:rPr lang="el-GR" sz="1600" dirty="0">
                <a:solidFill>
                  <a:schemeClr val="tx1"/>
                </a:solidFill>
                <a:latin typeface="Calibri" panose="020F0502020204030204" pitchFamily="34" charset="0"/>
                <a:ea typeface="+mn-ea"/>
                <a:cs typeface="Calibri" panose="020F0502020204030204" pitchFamily="34" charset="0"/>
              </a:rPr>
              <a:t>Υπεύθυνος για τη λήψη δειγμάτων, τη διενέργεια διαγνωστικών tests, την κλινική φροντίδα και την παροχή οδηγιών υγείας στους πολίτες καθώς και την κ</a:t>
            </a:r>
            <a:r>
              <a:rPr lang="el-GR" altLang="en-US" sz="1600" dirty="0">
                <a:solidFill>
                  <a:schemeClr val="tx1"/>
                </a:solidFill>
                <a:latin typeface="Calibri" panose="020F0502020204030204" pitchFamily="34" charset="0"/>
                <a:ea typeface="+mn-ea"/>
                <a:cs typeface="Calibri" panose="020F0502020204030204" pitchFamily="34" charset="0"/>
              </a:rPr>
              <a:t>αταγραφή των στοιχείων του ασθενή στον ΑΗΦΥ, την εγγραφή του στην άυλη συνταγογράφηση κτλ.</a:t>
            </a:r>
            <a:endParaRPr lang="en-US" altLang="en-US" sz="1600" dirty="0">
              <a:solidFill>
                <a:schemeClr val="tx1"/>
              </a:solidFill>
              <a:latin typeface="Calibri" panose="020F0502020204030204" pitchFamily="34" charset="0"/>
              <a:ea typeface="+mn-ea"/>
              <a:cs typeface="Calibri" panose="020F0502020204030204" pitchFamily="34" charset="0"/>
            </a:endParaRPr>
          </a:p>
        </p:txBody>
      </p:sp>
      <p:sp>
        <p:nvSpPr>
          <p:cNvPr id="7" name="Text Placeholder 5">
            <a:extLst>
              <a:ext uri="{FF2B5EF4-FFF2-40B4-BE49-F238E27FC236}">
                <a16:creationId xmlns:a16="http://schemas.microsoft.com/office/drawing/2014/main" id="{9DE94E8C-8E78-CD25-D998-0699313F3014}"/>
              </a:ext>
            </a:extLst>
          </p:cNvPr>
          <p:cNvSpPr txBox="1">
            <a:spLocks/>
          </p:cNvSpPr>
          <p:nvPr/>
        </p:nvSpPr>
        <p:spPr>
          <a:xfrm>
            <a:off x="1276465" y="5328250"/>
            <a:ext cx="4959236" cy="655821"/>
          </a:xfrm>
          <a:prstGeom prst="rect">
            <a:avLst/>
          </a:prstGeom>
        </p:spPr>
        <p:txBody>
          <a:bodyPr vert="horz" wrap="square" lIns="0" tIns="0" rIns="0" bIns="0" rtlCol="0">
            <a:spAutoFit/>
          </a:bodyPr>
          <a:lstStyle>
            <a:lvl1pPr marL="0" indent="0" algn="l" defTabSz="914400" rtl="0" eaLnBrk="1" latinLnBrk="0" hangingPunct="1">
              <a:lnSpc>
                <a:spcPts val="1600"/>
              </a:lnSpc>
              <a:spcBef>
                <a:spcPts val="5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5000"/>
              </a:lnSpc>
              <a:buClr>
                <a:srgbClr val="6FC2B4"/>
              </a:buClr>
            </a:pPr>
            <a:r>
              <a:rPr lang="el-GR" altLang="en-US" sz="1800" b="1" dirty="0">
                <a:solidFill>
                  <a:schemeClr val="tx1"/>
                </a:solidFill>
                <a:latin typeface="Calibri" panose="020F0502020204030204" pitchFamily="34" charset="0"/>
                <a:ea typeface="+mn-ea"/>
                <a:cs typeface="Calibri" panose="020F0502020204030204" pitchFamily="34" charset="0"/>
              </a:rPr>
              <a:t>Βοηθός </a:t>
            </a:r>
            <a:r>
              <a:rPr lang="en-US" altLang="en-US" sz="1800" b="1" dirty="0">
                <a:solidFill>
                  <a:schemeClr val="tx1"/>
                </a:solidFill>
                <a:latin typeface="Calibri" panose="020F0502020204030204" pitchFamily="34" charset="0"/>
                <a:ea typeface="+mn-ea"/>
                <a:cs typeface="Calibri" panose="020F0502020204030204" pitchFamily="34" charset="0"/>
              </a:rPr>
              <a:t>Νοσηλευτ</a:t>
            </a:r>
            <a:r>
              <a:rPr lang="el-GR" altLang="en-US" sz="1800" b="1" dirty="0">
                <a:solidFill>
                  <a:schemeClr val="tx1"/>
                </a:solidFill>
                <a:latin typeface="Calibri" panose="020F0502020204030204" pitchFamily="34" charset="0"/>
                <a:ea typeface="+mn-ea"/>
                <a:cs typeface="Calibri" panose="020F0502020204030204" pitchFamily="34" charset="0"/>
              </a:rPr>
              <a:t>ή:</a:t>
            </a:r>
            <a:r>
              <a:rPr lang="en-US" altLang="en-US" sz="1800" b="1" dirty="0">
                <a:solidFill>
                  <a:schemeClr val="tx1"/>
                </a:solidFill>
                <a:latin typeface="Calibri" panose="020F0502020204030204" pitchFamily="34" charset="0"/>
                <a:ea typeface="+mn-ea"/>
                <a:cs typeface="Calibri" panose="020F0502020204030204" pitchFamily="34" charset="0"/>
              </a:rPr>
              <a:t> </a:t>
            </a:r>
            <a:r>
              <a:rPr lang="el-GR" sz="1600" dirty="0">
                <a:solidFill>
                  <a:schemeClr val="tx1"/>
                </a:solidFill>
                <a:latin typeface="Calibri" panose="020F0502020204030204" pitchFamily="34" charset="0"/>
                <a:ea typeface="+mn-ea"/>
                <a:cs typeface="Calibri" panose="020F0502020204030204" pitchFamily="34" charset="0"/>
              </a:rPr>
              <a:t>Υποστηρίζει τον νοσηλευτή σε βασικές διαδικασίες, όπως η προετοιμασία εξοπλισμού και η φροντίδα του πολίτη.</a:t>
            </a:r>
            <a:r>
              <a:rPr lang="el-GR" altLang="en-US" sz="1600" dirty="0">
                <a:solidFill>
                  <a:schemeClr val="tx1"/>
                </a:solidFill>
                <a:latin typeface="Calibri" panose="020F0502020204030204" pitchFamily="34" charset="0"/>
                <a:ea typeface="+mn-ea"/>
                <a:cs typeface="Calibri" panose="020F0502020204030204" pitchFamily="34" charset="0"/>
              </a:rPr>
              <a:t> </a:t>
            </a:r>
            <a:endParaRPr lang="en-US" altLang="en-US" sz="1600" dirty="0">
              <a:solidFill>
                <a:schemeClr val="tx1"/>
              </a:solidFill>
              <a:latin typeface="Calibri" panose="020F0502020204030204" pitchFamily="34" charset="0"/>
              <a:ea typeface="+mn-ea"/>
              <a:cs typeface="Calibri" panose="020F0502020204030204" pitchFamily="34" charset="0"/>
            </a:endParaRPr>
          </a:p>
        </p:txBody>
      </p:sp>
      <p:pic>
        <p:nvPicPr>
          <p:cNvPr id="8" name="Graphic 7" descr="Woman with solid fill">
            <a:extLst>
              <a:ext uri="{FF2B5EF4-FFF2-40B4-BE49-F238E27FC236}">
                <a16:creationId xmlns:a16="http://schemas.microsoft.com/office/drawing/2014/main" id="{96AD1405-60EC-E8DA-3F44-FAD4928B0D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600" y="3218473"/>
            <a:ext cx="717610" cy="717610"/>
          </a:xfrm>
          <a:prstGeom prst="rect">
            <a:avLst/>
          </a:prstGeom>
        </p:spPr>
      </p:pic>
      <p:pic>
        <p:nvPicPr>
          <p:cNvPr id="9" name="Graphic 8" descr="Woman with solid fill">
            <a:extLst>
              <a:ext uri="{FF2B5EF4-FFF2-40B4-BE49-F238E27FC236}">
                <a16:creationId xmlns:a16="http://schemas.microsoft.com/office/drawing/2014/main" id="{C756AE8E-F066-0026-BA34-AEF3A4590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600" y="5297355"/>
            <a:ext cx="717610" cy="717610"/>
          </a:xfrm>
          <a:prstGeom prst="rect">
            <a:avLst/>
          </a:prstGeom>
        </p:spPr>
      </p:pic>
      <p:sp>
        <p:nvSpPr>
          <p:cNvPr id="10" name="Text Placeholder 5">
            <a:extLst>
              <a:ext uri="{FF2B5EF4-FFF2-40B4-BE49-F238E27FC236}">
                <a16:creationId xmlns:a16="http://schemas.microsoft.com/office/drawing/2014/main" id="{9F99D785-7911-0566-E795-E46F7D00B4C4}"/>
              </a:ext>
            </a:extLst>
          </p:cNvPr>
          <p:cNvSpPr txBox="1">
            <a:spLocks/>
          </p:cNvSpPr>
          <p:nvPr/>
        </p:nvSpPr>
        <p:spPr>
          <a:xfrm>
            <a:off x="1276465" y="1959411"/>
            <a:ext cx="4959172" cy="655821"/>
          </a:xfrm>
          <a:prstGeom prst="rect">
            <a:avLst/>
          </a:prstGeom>
        </p:spPr>
        <p:txBody>
          <a:bodyPr vert="horz" wrap="square" lIns="0" tIns="0" rIns="0" bIns="0" rtlCol="0">
            <a:spAutoFit/>
          </a:bodyPr>
          <a:lstStyle>
            <a:lvl1pPr marL="0" indent="0" algn="l" defTabSz="914400" rtl="0" eaLnBrk="1" latinLnBrk="0" hangingPunct="1">
              <a:lnSpc>
                <a:spcPts val="1600"/>
              </a:lnSpc>
              <a:spcBef>
                <a:spcPts val="5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5000"/>
              </a:lnSpc>
              <a:buClr>
                <a:srgbClr val="6FC2B4"/>
              </a:buClr>
            </a:pPr>
            <a:r>
              <a:rPr lang="el-GR" altLang="en-US" sz="1800" b="1" dirty="0">
                <a:solidFill>
                  <a:schemeClr val="tx1"/>
                </a:solidFill>
                <a:latin typeface="Calibri" panose="020F0502020204030204" pitchFamily="34" charset="0"/>
                <a:ea typeface="+mn-ea"/>
                <a:cs typeface="Calibri" panose="020F0502020204030204" pitchFamily="34" charset="0"/>
              </a:rPr>
              <a:t>Οδηγός:</a:t>
            </a:r>
            <a:r>
              <a:rPr lang="en-US" altLang="en-US" sz="1800" b="1" dirty="0">
                <a:solidFill>
                  <a:schemeClr val="tx1"/>
                </a:solidFill>
                <a:latin typeface="Calibri" panose="020F0502020204030204" pitchFamily="34" charset="0"/>
                <a:ea typeface="+mn-ea"/>
                <a:cs typeface="Calibri" panose="020F0502020204030204" pitchFamily="34" charset="0"/>
              </a:rPr>
              <a:t> </a:t>
            </a:r>
            <a:r>
              <a:rPr lang="el-GR" sz="1600" dirty="0">
                <a:solidFill>
                  <a:schemeClr val="tx1"/>
                </a:solidFill>
                <a:latin typeface="Calibri" panose="020F0502020204030204" pitchFamily="34" charset="0"/>
                <a:ea typeface="+mn-ea"/>
                <a:cs typeface="Calibri" panose="020F0502020204030204" pitchFamily="34" charset="0"/>
              </a:rPr>
              <a:t>Αναλαμβάνει τη μεταφορά της ομάδας και του εξοπλισμού στον χώρο δράσης, διασφαλίζοντας την έγκαιρη και ασφαλή μετακίνηση.</a:t>
            </a:r>
            <a:r>
              <a:rPr lang="el-GR" altLang="en-US" sz="1600" dirty="0">
                <a:solidFill>
                  <a:schemeClr val="tx1"/>
                </a:solidFill>
                <a:latin typeface="Calibri" panose="020F0502020204030204" pitchFamily="34" charset="0"/>
                <a:ea typeface="+mn-ea"/>
                <a:cs typeface="Calibri" panose="020F0502020204030204" pitchFamily="34" charset="0"/>
              </a:rPr>
              <a:t> </a:t>
            </a:r>
            <a:endParaRPr lang="en-US" altLang="en-US" sz="1600" dirty="0">
              <a:solidFill>
                <a:schemeClr val="tx1"/>
              </a:solidFill>
              <a:latin typeface="Calibri" panose="020F0502020204030204" pitchFamily="34" charset="0"/>
              <a:ea typeface="+mn-ea"/>
              <a:cs typeface="Calibri" panose="020F0502020204030204" pitchFamily="34" charset="0"/>
            </a:endParaRPr>
          </a:p>
        </p:txBody>
      </p:sp>
      <p:pic>
        <p:nvPicPr>
          <p:cNvPr id="11" name="Graphic 10" descr="Woman with solid fill">
            <a:extLst>
              <a:ext uri="{FF2B5EF4-FFF2-40B4-BE49-F238E27FC236}">
                <a16:creationId xmlns:a16="http://schemas.microsoft.com/office/drawing/2014/main" id="{3149A576-1EA3-D743-7C62-404A534402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600" y="1928516"/>
            <a:ext cx="717610" cy="717610"/>
          </a:xfrm>
          <a:prstGeom prst="rect">
            <a:avLst/>
          </a:prstGeom>
        </p:spPr>
      </p:pic>
      <p:pic>
        <p:nvPicPr>
          <p:cNvPr id="12" name="Graphic 11" descr="Woman with solid fill">
            <a:extLst>
              <a:ext uri="{FF2B5EF4-FFF2-40B4-BE49-F238E27FC236}">
                <a16:creationId xmlns:a16="http://schemas.microsoft.com/office/drawing/2014/main" id="{5344FB3D-17CA-953D-6552-EDE4A07CB9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600" y="4241163"/>
            <a:ext cx="717610" cy="717610"/>
          </a:xfrm>
          <a:prstGeom prst="rect">
            <a:avLst/>
          </a:prstGeom>
        </p:spPr>
      </p:pic>
      <p:sp>
        <p:nvSpPr>
          <p:cNvPr id="13" name="Title 1">
            <a:extLst>
              <a:ext uri="{FF2B5EF4-FFF2-40B4-BE49-F238E27FC236}">
                <a16:creationId xmlns:a16="http://schemas.microsoft.com/office/drawing/2014/main" id="{6B55EFA3-6882-D9E8-B6B9-56941EE541CC}"/>
              </a:ext>
            </a:extLst>
          </p:cNvPr>
          <p:cNvSpPr txBox="1">
            <a:spLocks/>
          </p:cNvSpPr>
          <p:nvPr/>
        </p:nvSpPr>
        <p:spPr>
          <a:xfrm>
            <a:off x="7181851" y="1654174"/>
            <a:ext cx="5010149" cy="681270"/>
          </a:xfrm>
          <a:prstGeom prst="rect">
            <a:avLst/>
          </a:prstGeom>
          <a:solidFill>
            <a:srgbClr val="31506D"/>
          </a:solidFill>
          <a:ln>
            <a:noFill/>
          </a:ln>
        </p:spPr>
        <p:txBody>
          <a:bodyPr spcFirstLastPara="1" wrap="square" lIns="10800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3200"/>
              <a:buFont typeface="Arial"/>
              <a:buNone/>
              <a:defRPr sz="3000" b="1" i="0" u="none" strike="noStrike" cap="none">
                <a:solidFill>
                  <a:srgbClr val="31506D"/>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1800" dirty="0">
                <a:solidFill>
                  <a:schemeClr val="bg1"/>
                </a:solidFill>
              </a:rPr>
              <a:t>Συνολικά προβλέφθηκαν 11 κατηγορίες προσωπικού</a:t>
            </a:r>
            <a:endParaRPr lang="en-US" sz="1800" dirty="0">
              <a:solidFill>
                <a:schemeClr val="bg1"/>
              </a:solidFill>
            </a:endParaRPr>
          </a:p>
        </p:txBody>
      </p:sp>
      <p:sp>
        <p:nvSpPr>
          <p:cNvPr id="14" name="TextBox 13">
            <a:extLst>
              <a:ext uri="{FF2B5EF4-FFF2-40B4-BE49-F238E27FC236}">
                <a16:creationId xmlns:a16="http://schemas.microsoft.com/office/drawing/2014/main" id="{75DDC4AA-3614-D53C-2133-F0A70D247735}"/>
              </a:ext>
            </a:extLst>
          </p:cNvPr>
          <p:cNvSpPr txBox="1"/>
          <p:nvPr/>
        </p:nvSpPr>
        <p:spPr>
          <a:xfrm>
            <a:off x="7181851" y="2426608"/>
            <a:ext cx="4769953" cy="3854388"/>
          </a:xfrm>
          <a:prstGeom prst="rect">
            <a:avLst/>
          </a:prstGeom>
          <a:noFill/>
        </p:spPr>
        <p:txBody>
          <a:bodyPr wrap="square">
            <a:spAutoFit/>
          </a:bodyPr>
          <a:lstStyle/>
          <a:p>
            <a:pPr marL="342900" lvl="0" indent="-342900" algn="just">
              <a:lnSpc>
                <a:spcPct val="116000"/>
              </a:lnSpc>
              <a:spcAft>
                <a:spcPts val="800"/>
              </a:spcAft>
              <a:buFont typeface="+mj-lt"/>
              <a:buAutoNum type="arabicPeriod"/>
            </a:pPr>
            <a:r>
              <a:rPr lang="el-GR" sz="1400" dirty="0">
                <a:effectLst/>
                <a:latin typeface="Calibri" panose="020F0502020204030204" pitchFamily="34" charset="0"/>
                <a:ea typeface="Times New Roman" panose="02020603050405020304" pitchFamily="18" charset="0"/>
                <a:cs typeface="Arial" panose="020B0604020202020204" pitchFamily="34" charset="0"/>
              </a:rPr>
              <a:t>ΔΕ ΟΔΗΓΟΙ</a:t>
            </a:r>
            <a:endParaRPr lang="en-US" sz="1600" dirty="0">
              <a:effectLst/>
              <a:latin typeface="Aptos" panose="020B0004020202020204" pitchFamily="34" charset="0"/>
              <a:ea typeface="Yu Gothic" panose="020B0400000000000000" pitchFamily="34" charset="-128"/>
              <a:cs typeface="Arial" panose="020B0604020202020204" pitchFamily="34" charset="0"/>
            </a:endParaRPr>
          </a:p>
          <a:p>
            <a:pPr marL="342900" lvl="0" indent="-342900" algn="just">
              <a:lnSpc>
                <a:spcPct val="116000"/>
              </a:lnSpc>
              <a:spcAft>
                <a:spcPts val="800"/>
              </a:spcAft>
              <a:buFont typeface="+mj-lt"/>
              <a:buAutoNum type="arabicPeriod"/>
            </a:pPr>
            <a:r>
              <a:rPr lang="el-GR" sz="1400" dirty="0">
                <a:effectLst/>
                <a:latin typeface="Calibri" panose="020F0502020204030204" pitchFamily="34" charset="0"/>
                <a:ea typeface="Times New Roman" panose="02020603050405020304" pitchFamily="18" charset="0"/>
                <a:cs typeface="Arial" panose="020B0604020202020204" pitchFamily="34" charset="0"/>
              </a:rPr>
              <a:t>ΠΕ ΙΑΤΡΟΙ (με ειδικότητα και άνευ ειδικότητας)</a:t>
            </a:r>
            <a:endParaRPr lang="en-US" sz="1600" dirty="0">
              <a:effectLst/>
              <a:latin typeface="Aptos" panose="020B0004020202020204" pitchFamily="34" charset="0"/>
              <a:ea typeface="Yu Gothic" panose="020B0400000000000000" pitchFamily="34" charset="-128"/>
              <a:cs typeface="Arial" panose="020B0604020202020204" pitchFamily="34" charset="0"/>
            </a:endParaRPr>
          </a:p>
          <a:p>
            <a:pPr marL="342900" lvl="0" indent="-342900" algn="just">
              <a:lnSpc>
                <a:spcPct val="116000"/>
              </a:lnSpc>
              <a:spcAft>
                <a:spcPts val="800"/>
              </a:spcAft>
              <a:buFont typeface="+mj-lt"/>
              <a:buAutoNum type="arabicPeriod"/>
            </a:pPr>
            <a:r>
              <a:rPr lang="el-GR" sz="1400" dirty="0">
                <a:effectLst/>
                <a:latin typeface="Calibri" panose="020F0502020204030204" pitchFamily="34" charset="0"/>
                <a:ea typeface="Times New Roman" panose="02020603050405020304" pitchFamily="18" charset="0"/>
                <a:cs typeface="Arial" panose="020B0604020202020204" pitchFamily="34" charset="0"/>
              </a:rPr>
              <a:t>ΠΕ/ΤΕ ΝΟΣΗΛΕΥΤΕΣ</a:t>
            </a:r>
            <a:endParaRPr lang="en-US" sz="1600" dirty="0">
              <a:effectLst/>
              <a:latin typeface="Aptos" panose="020B0004020202020204" pitchFamily="34" charset="0"/>
              <a:ea typeface="Yu Gothic" panose="020B0400000000000000" pitchFamily="34" charset="-128"/>
              <a:cs typeface="Arial" panose="020B0604020202020204" pitchFamily="34" charset="0"/>
            </a:endParaRPr>
          </a:p>
          <a:p>
            <a:pPr marL="342900" lvl="0" indent="-342900" algn="just">
              <a:lnSpc>
                <a:spcPct val="116000"/>
              </a:lnSpc>
              <a:spcAft>
                <a:spcPts val="800"/>
              </a:spcAft>
              <a:buFont typeface="+mj-lt"/>
              <a:buAutoNum type="arabicPeriod"/>
            </a:pPr>
            <a:r>
              <a:rPr lang="el-GR" sz="1400" dirty="0">
                <a:effectLst/>
                <a:latin typeface="Calibri" panose="020F0502020204030204" pitchFamily="34" charset="0"/>
                <a:ea typeface="Times New Roman" panose="02020603050405020304" pitchFamily="18" charset="0"/>
                <a:cs typeface="Arial" panose="020B0604020202020204" pitchFamily="34" charset="0"/>
              </a:rPr>
              <a:t>ΔΕ ΒΟΗΘΟΙ ΝΟΣΗΛΕΥΤΩΝ</a:t>
            </a:r>
            <a:endParaRPr lang="en-US" sz="1600" dirty="0">
              <a:effectLst/>
              <a:latin typeface="Aptos" panose="020B0004020202020204" pitchFamily="34" charset="0"/>
              <a:ea typeface="Yu Gothic" panose="020B0400000000000000" pitchFamily="34" charset="-128"/>
              <a:cs typeface="Arial" panose="020B0604020202020204" pitchFamily="34" charset="0"/>
            </a:endParaRPr>
          </a:p>
          <a:p>
            <a:pPr marL="342900" lvl="0" indent="-342900" algn="just">
              <a:lnSpc>
                <a:spcPct val="116000"/>
              </a:lnSpc>
              <a:spcAft>
                <a:spcPts val="800"/>
              </a:spcAft>
              <a:buFont typeface="+mj-lt"/>
              <a:buAutoNum type="arabicPeriod"/>
            </a:pPr>
            <a:r>
              <a:rPr lang="el-GR" sz="1400" dirty="0">
                <a:effectLst/>
                <a:latin typeface="Calibri" panose="020F0502020204030204" pitchFamily="34" charset="0"/>
                <a:ea typeface="Times New Roman" panose="02020603050405020304" pitchFamily="18" charset="0"/>
                <a:cs typeface="Arial" panose="020B0604020202020204" pitchFamily="34" charset="0"/>
              </a:rPr>
              <a:t>ΠΕ ΚΟΙΝΟΤΙΚΗΣ ΥΓΕΙΑΣ / ΤΕ ΕΠΙΣΚΕΠΤΩΝ ΥΓΕΙΑΣ</a:t>
            </a:r>
            <a:endParaRPr lang="en-US" sz="1600" dirty="0">
              <a:effectLst/>
              <a:latin typeface="Aptos" panose="020B0004020202020204" pitchFamily="34" charset="0"/>
              <a:ea typeface="Yu Gothic" panose="020B0400000000000000" pitchFamily="34" charset="-128"/>
              <a:cs typeface="Arial" panose="020B0604020202020204" pitchFamily="34" charset="0"/>
            </a:endParaRPr>
          </a:p>
          <a:p>
            <a:pPr marL="342900" lvl="0" indent="-342900" algn="just">
              <a:lnSpc>
                <a:spcPct val="116000"/>
              </a:lnSpc>
              <a:spcAft>
                <a:spcPts val="800"/>
              </a:spcAft>
              <a:buFont typeface="+mj-lt"/>
              <a:buAutoNum type="arabicPeriod"/>
            </a:pPr>
            <a:r>
              <a:rPr lang="el-GR" sz="1400" dirty="0">
                <a:effectLst/>
                <a:latin typeface="Calibri" panose="020F0502020204030204" pitchFamily="34" charset="0"/>
                <a:ea typeface="Times New Roman" panose="02020603050405020304" pitchFamily="18" charset="0"/>
                <a:cs typeface="Arial" panose="020B0604020202020204" pitchFamily="34" charset="0"/>
              </a:rPr>
              <a:t>ΠΕ/ΤΕ ΚΟΙΝΩΝΙΚΟΙ ΛΕΙΤΟΥΡΓΟΙ</a:t>
            </a:r>
            <a:endParaRPr lang="en-US" sz="1600" dirty="0">
              <a:effectLst/>
              <a:latin typeface="Aptos" panose="020B0004020202020204" pitchFamily="34" charset="0"/>
              <a:ea typeface="Yu Gothic" panose="020B0400000000000000" pitchFamily="34" charset="-128"/>
              <a:cs typeface="Arial" panose="020B0604020202020204" pitchFamily="34" charset="0"/>
            </a:endParaRPr>
          </a:p>
          <a:p>
            <a:pPr marL="342900" lvl="0" indent="-342900" algn="just">
              <a:lnSpc>
                <a:spcPct val="116000"/>
              </a:lnSpc>
              <a:spcAft>
                <a:spcPts val="800"/>
              </a:spcAft>
              <a:buFont typeface="+mj-lt"/>
              <a:buAutoNum type="arabicPeriod"/>
            </a:pPr>
            <a:r>
              <a:rPr lang="el-GR" sz="1400" dirty="0">
                <a:effectLst/>
                <a:latin typeface="Calibri" panose="020F0502020204030204" pitchFamily="34" charset="0"/>
                <a:ea typeface="Times New Roman" panose="02020603050405020304" pitchFamily="18" charset="0"/>
                <a:cs typeface="Arial" panose="020B0604020202020204" pitchFamily="34" charset="0"/>
              </a:rPr>
              <a:t>ΠΕ ΔΙΟΙΚΗΤΙΚΟΙ</a:t>
            </a:r>
            <a:endParaRPr lang="en-US" sz="1600" dirty="0">
              <a:effectLst/>
              <a:latin typeface="Aptos" panose="020B0004020202020204" pitchFamily="34" charset="0"/>
              <a:ea typeface="Yu Gothic" panose="020B0400000000000000" pitchFamily="34" charset="-128"/>
              <a:cs typeface="Arial" panose="020B0604020202020204" pitchFamily="34" charset="0"/>
            </a:endParaRPr>
          </a:p>
          <a:p>
            <a:pPr marL="342900" lvl="0" indent="-342900" algn="just">
              <a:lnSpc>
                <a:spcPct val="116000"/>
              </a:lnSpc>
              <a:spcAft>
                <a:spcPts val="800"/>
              </a:spcAft>
              <a:buFont typeface="+mj-lt"/>
              <a:buAutoNum type="arabicPeriod"/>
            </a:pPr>
            <a:r>
              <a:rPr lang="el-GR" sz="1400" dirty="0">
                <a:effectLst/>
                <a:latin typeface="Calibri" panose="020F0502020204030204" pitchFamily="34" charset="0"/>
                <a:ea typeface="Times New Roman" panose="02020603050405020304" pitchFamily="18" charset="0"/>
                <a:cs typeface="Arial" panose="020B0604020202020204" pitchFamily="34" charset="0"/>
              </a:rPr>
              <a:t>ΠΕ ΔΙΟΙΚΗΤΙΚΟΙ - ΣΥΝΤΟΝΙΣΤΙΚΌ ΚΕΝΤΡΟ ΜΕ ΕΔΡΑ ΑΤΤΙΚΗ</a:t>
            </a:r>
            <a:endParaRPr lang="en-US" sz="1600" dirty="0">
              <a:effectLst/>
              <a:latin typeface="Aptos" panose="020B0004020202020204" pitchFamily="34" charset="0"/>
              <a:ea typeface="Yu Gothic" panose="020B0400000000000000" pitchFamily="34" charset="-128"/>
              <a:cs typeface="Arial" panose="020B0604020202020204" pitchFamily="34" charset="0"/>
            </a:endParaRPr>
          </a:p>
          <a:p>
            <a:pPr marL="342900" lvl="0" indent="-342900" algn="just">
              <a:lnSpc>
                <a:spcPct val="116000"/>
              </a:lnSpc>
              <a:spcAft>
                <a:spcPts val="800"/>
              </a:spcAft>
              <a:buFont typeface="+mj-lt"/>
              <a:buAutoNum type="arabicPeriod"/>
            </a:pPr>
            <a:r>
              <a:rPr lang="el-GR" sz="1400" dirty="0">
                <a:effectLst/>
                <a:latin typeface="Calibri" panose="020F0502020204030204" pitchFamily="34" charset="0"/>
                <a:ea typeface="Times New Roman" panose="02020603050405020304" pitchFamily="18" charset="0"/>
                <a:cs typeface="Arial" panose="020B0604020202020204" pitchFamily="34" charset="0"/>
              </a:rPr>
              <a:t>ΠΕ ΒΙΟΛΟΓΟΙ</a:t>
            </a:r>
            <a:endParaRPr lang="en-US" sz="1600" dirty="0">
              <a:effectLst/>
              <a:latin typeface="Aptos" panose="020B0004020202020204" pitchFamily="34" charset="0"/>
              <a:ea typeface="Yu Gothic" panose="020B0400000000000000" pitchFamily="34" charset="-128"/>
              <a:cs typeface="Arial" panose="020B0604020202020204" pitchFamily="34" charset="0"/>
            </a:endParaRPr>
          </a:p>
          <a:p>
            <a:pPr marL="342900" lvl="0" indent="-342900" algn="just">
              <a:lnSpc>
                <a:spcPct val="116000"/>
              </a:lnSpc>
              <a:spcAft>
                <a:spcPts val="800"/>
              </a:spcAft>
              <a:buFont typeface="+mj-lt"/>
              <a:buAutoNum type="arabicPeriod"/>
            </a:pPr>
            <a:r>
              <a:rPr lang="el-GR" sz="1400" dirty="0">
                <a:effectLst/>
                <a:latin typeface="Calibri" panose="020F0502020204030204" pitchFamily="34" charset="0"/>
                <a:ea typeface="Times New Roman" panose="02020603050405020304" pitchFamily="18" charset="0"/>
                <a:cs typeface="Arial" panose="020B0604020202020204" pitchFamily="34" charset="0"/>
              </a:rPr>
              <a:t>ΤΕ ΙΑΤΡΙΚΩΝ ΕΡΓΑΣΤΗΡΙΩΝ</a:t>
            </a:r>
            <a:endParaRPr lang="en-US" sz="1600" dirty="0">
              <a:effectLst/>
              <a:latin typeface="Aptos" panose="020B0004020202020204" pitchFamily="34" charset="0"/>
              <a:ea typeface="Yu Gothic" panose="020B0400000000000000" pitchFamily="34" charset="-128"/>
              <a:cs typeface="Arial" panose="020B0604020202020204" pitchFamily="34" charset="0"/>
            </a:endParaRPr>
          </a:p>
          <a:p>
            <a:pPr marL="342900" lvl="0" indent="-342900" algn="just">
              <a:lnSpc>
                <a:spcPct val="116000"/>
              </a:lnSpc>
              <a:spcAft>
                <a:spcPts val="800"/>
              </a:spcAft>
              <a:buFont typeface="+mj-lt"/>
              <a:buAutoNum type="arabicPeriod"/>
            </a:pPr>
            <a:r>
              <a:rPr lang="el-GR" sz="1400" dirty="0">
                <a:effectLst/>
                <a:latin typeface="Calibri" panose="020F0502020204030204" pitchFamily="34" charset="0"/>
                <a:ea typeface="Times New Roman" panose="02020603050405020304" pitchFamily="18" charset="0"/>
                <a:cs typeface="Arial" panose="020B0604020202020204" pitchFamily="34" charset="0"/>
              </a:rPr>
              <a:t>ΔΕ ΒΟΗΘΏΝ ΙΑΤΡΙΚΏΝ ΚΑΙ ΒΙΟΛΟΓΙΚΏΝ ΕΡΓΑΣΤΗΡΊΩΝ</a:t>
            </a:r>
            <a:endParaRPr lang="en-US" sz="1600" dirty="0">
              <a:effectLst/>
              <a:latin typeface="Aptos" panose="020B0004020202020204" pitchFamily="34" charset="0"/>
              <a:ea typeface="Yu Gothic" panose="020B0400000000000000" pitchFamily="34" charset="-128"/>
              <a:cs typeface="Arial" panose="020B0604020202020204" pitchFamily="34" charset="0"/>
            </a:endParaRPr>
          </a:p>
        </p:txBody>
      </p:sp>
      <p:sp>
        <p:nvSpPr>
          <p:cNvPr id="15" name="Rectangle 14">
            <a:extLst>
              <a:ext uri="{FF2B5EF4-FFF2-40B4-BE49-F238E27FC236}">
                <a16:creationId xmlns:a16="http://schemas.microsoft.com/office/drawing/2014/main" id="{4AABADEF-F4B5-FB2C-5C73-8630C97E8F8B}"/>
              </a:ext>
            </a:extLst>
          </p:cNvPr>
          <p:cNvSpPr/>
          <p:nvPr/>
        </p:nvSpPr>
        <p:spPr>
          <a:xfrm>
            <a:off x="533465" y="2762232"/>
            <a:ext cx="5791136" cy="3685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Επαγγελματίες Υγείας</a:t>
            </a:r>
            <a:endParaRPr lang="en-US" b="1" dirty="0">
              <a:solidFill>
                <a:schemeClr val="tx1"/>
              </a:solidFill>
            </a:endParaRPr>
          </a:p>
        </p:txBody>
      </p:sp>
    </p:spTree>
    <p:extLst>
      <p:ext uri="{BB962C8B-B14F-4D97-AF65-F5344CB8AC3E}">
        <p14:creationId xmlns:p14="http://schemas.microsoft.com/office/powerpoint/2010/main" val="930534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8"/>
            <a:ext cx="11342267" cy="639205"/>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2766038289"/>
              </p:ext>
            </p:extLst>
          </p:nvPr>
        </p:nvGraphicFramePr>
        <p:xfrm>
          <a:off x="1444325" y="1235424"/>
          <a:ext cx="9303350" cy="4998681"/>
        </p:xfrm>
        <a:graphic>
          <a:graphicData uri="http://schemas.openxmlformats.org/drawingml/2006/table">
            <a:tbl>
              <a:tblPr/>
              <a:tblGrid>
                <a:gridCol w="1807518">
                  <a:extLst>
                    <a:ext uri="{9D8B030D-6E8A-4147-A177-3AD203B41FA5}">
                      <a16:colId xmlns:a16="http://schemas.microsoft.com/office/drawing/2014/main" val="3287055984"/>
                    </a:ext>
                  </a:extLst>
                </a:gridCol>
                <a:gridCol w="2524250">
                  <a:extLst>
                    <a:ext uri="{9D8B030D-6E8A-4147-A177-3AD203B41FA5}">
                      <a16:colId xmlns:a16="http://schemas.microsoft.com/office/drawing/2014/main" val="3340195412"/>
                    </a:ext>
                  </a:extLst>
                </a:gridCol>
                <a:gridCol w="3332889">
                  <a:extLst>
                    <a:ext uri="{9D8B030D-6E8A-4147-A177-3AD203B41FA5}">
                      <a16:colId xmlns:a16="http://schemas.microsoft.com/office/drawing/2014/main" val="2104368315"/>
                    </a:ext>
                  </a:extLst>
                </a:gridCol>
                <a:gridCol w="1638693">
                  <a:extLst>
                    <a:ext uri="{9D8B030D-6E8A-4147-A177-3AD203B41FA5}">
                      <a16:colId xmlns:a16="http://schemas.microsoft.com/office/drawing/2014/main" val="574829822"/>
                    </a:ext>
                  </a:extLst>
                </a:gridCol>
              </a:tblGrid>
              <a:tr h="1158641">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75615377"/>
                  </a:ext>
                </a:extLst>
              </a:tr>
              <a:tr h="191568">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ΤΡΙΚΑΛΩΝ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dirty="0">
                          <a:solidFill>
                            <a:srgbClr val="000000"/>
                          </a:solidFill>
                          <a:effectLst/>
                          <a:latin typeface="Calibri" panose="020F0502020204030204" pitchFamily="34" charset="0"/>
                        </a:rPr>
                        <a:t>ΜΕΤΕΩΡΩΝ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 ΑΓΝΑΝΤΙΑ </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3/11/2025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93404"/>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ΤΡΙΚΑΛΩΝ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ΜΕΓΑΡΧΗ </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4/11/2025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917615"/>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ΠΥΛΗΣ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ΣΤΟΥΡΝΑΡΕΙΚΑ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5/11/2025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778841"/>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ΠΥΛΗΣ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ΠΙΑΛΕΙΑ </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6/11/2025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75423"/>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ΦΑΡΚΑΔΩΝΑΣ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ΝΟΜΗ</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7/11/2025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33903"/>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ΜΕΤΕΩΡΩΝ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ΟΞΥΝΕΙΑ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10/11/2025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7653200"/>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 ΤΡΙΚΑΛΩΝ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ΚΑΛΟΝΕΡΙ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11/11/2025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481759"/>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ΤΡΙΚΑΛΩΝ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 ΜΙΚΡΟ ΚΕΦΑΛΟΒΡΥΣΟ</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12/11/2025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631766"/>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ΤΡΙΚΑΛΩΝ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ΜΕΓΑΛΟ ΚΕΦΑΛΟΒΡΥΣΟ </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13/11/2025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8581296"/>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ΜΕΤΕΩΡΩΝ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ΚΛΕΙΝΟΒΟΣ </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14/11/2025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9224250"/>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ΠΥΛΗΣ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 ΑΓΙΟΣ ΒΗΣΣΑΡΙΩΝΑΣ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17/11/2025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7424899"/>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ΤΡΙΚΑΛΩΝ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ΜΕΓΑΛΟΧΩΡΙ </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18/11/2025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9399514"/>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ΠΥΛΗΣ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ΕΛΕΥΘΕΡΟΧΩΡΙ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19/11/2025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760822"/>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ΜΕΤΕΩΡΩΝ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ΞΗΡΟΚΑΜΠΟΣ </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20/11/2025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772404"/>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ΠΥΛΗΣ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ΜΟΥΡΙΑ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21/11/2025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326670"/>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ΦΑΡΚΑΔΩΝΑΣ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ΤΑΞΙΑΡΧΕΣ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24/11/2025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722724"/>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ΤΡΙΚΑΛΩΝ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 ΠΑΛΑΙΟΠΥΡΓΟΣ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25/11/2025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4289083"/>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ΦΑΡΚΑΔΩΝΑΣ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ΠΕΤΡΟΠΟΡΟ</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26/11/2025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1515978"/>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ΤΡΙΚΑΛΩΝ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ΠΡΙΝΟΣ </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27/11/2025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7814298"/>
                  </a:ext>
                </a:extLst>
              </a:tr>
              <a:tr h="191568">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ΜΕΤΕΩΡΩΝ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ΦΛΑΜΠΟΥΡΕΣΙ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28/11/2025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4224145"/>
                  </a:ext>
                </a:extLst>
              </a:tr>
            </a:tbl>
          </a:graphicData>
        </a:graphic>
      </p:graphicFrame>
    </p:spTree>
    <p:extLst>
      <p:ext uri="{BB962C8B-B14F-4D97-AF65-F5344CB8AC3E}">
        <p14:creationId xmlns:p14="http://schemas.microsoft.com/office/powerpoint/2010/main" val="216153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64143"/>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163839103"/>
              </p:ext>
            </p:extLst>
          </p:nvPr>
        </p:nvGraphicFramePr>
        <p:xfrm>
          <a:off x="1596000" y="1160310"/>
          <a:ext cx="9000001" cy="4708940"/>
        </p:xfrm>
        <a:graphic>
          <a:graphicData uri="http://schemas.openxmlformats.org/drawingml/2006/table">
            <a:tbl>
              <a:tblPr/>
              <a:tblGrid>
                <a:gridCol w="1971084">
                  <a:extLst>
                    <a:ext uri="{9D8B030D-6E8A-4147-A177-3AD203B41FA5}">
                      <a16:colId xmlns:a16="http://schemas.microsoft.com/office/drawing/2014/main" val="2532270882"/>
                    </a:ext>
                  </a:extLst>
                </a:gridCol>
                <a:gridCol w="2743663">
                  <a:extLst>
                    <a:ext uri="{9D8B030D-6E8A-4147-A177-3AD203B41FA5}">
                      <a16:colId xmlns:a16="http://schemas.microsoft.com/office/drawing/2014/main" val="770570050"/>
                    </a:ext>
                  </a:extLst>
                </a:gridCol>
                <a:gridCol w="2827158">
                  <a:extLst>
                    <a:ext uri="{9D8B030D-6E8A-4147-A177-3AD203B41FA5}">
                      <a16:colId xmlns:a16="http://schemas.microsoft.com/office/drawing/2014/main" val="3822162028"/>
                    </a:ext>
                  </a:extLst>
                </a:gridCol>
                <a:gridCol w="1458096">
                  <a:extLst>
                    <a:ext uri="{9D8B030D-6E8A-4147-A177-3AD203B41FA5}">
                      <a16:colId xmlns:a16="http://schemas.microsoft.com/office/drawing/2014/main" val="491954007"/>
                    </a:ext>
                  </a:extLst>
                </a:gridCol>
              </a:tblGrid>
              <a:tr h="1050875">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182113302"/>
                  </a:ext>
                </a:extLst>
              </a:tr>
              <a:tr h="243871">
                <a:tc rowSpan="15">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ΜΑΓΝΗΣΙΑΣ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ΖΑΓΟΡΑΣ- ΜΟΥΡΕΣΙΟΥ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ΑΝΗΛΙΟ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7203885"/>
                  </a:ext>
                </a:extLst>
              </a:tr>
              <a:tr h="24387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ΒΟΛΟΥ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ΜΙΚΡΟΘΗΒΕΣ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1924623"/>
                  </a:ext>
                </a:extLst>
              </a:tr>
              <a:tr h="24387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ΒΟΛΟΥ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ΑΗΔΙΝΙ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4175442"/>
                  </a:ext>
                </a:extLst>
              </a:tr>
              <a:tr h="24387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ΝΟΤΙΟΥ ΠΗΛΙΟΥ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ΚΑΛΑ ΝΕΡΑ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522359"/>
                  </a:ext>
                </a:extLst>
              </a:tr>
              <a:tr h="24387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ΖΑΓΟΡΑΣ- ΜΟΥΡΕΣΙΟΥ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ΑΓΙΟΣ ΔΗΜΗΤΡΙΟΣ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089769"/>
                  </a:ext>
                </a:extLst>
              </a:tr>
              <a:tr h="24387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ΝΟΤΙΟΥ ΠΗΛΙΟΥ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ΣΥΚΗ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25933"/>
                  </a:ext>
                </a:extLst>
              </a:tr>
              <a:tr h="24387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ΒΟΛΟΥ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ΔΡΑΚΕΙΑ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606"/>
                  </a:ext>
                </a:extLst>
              </a:tr>
              <a:tr h="24387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ΖΑΓΟΡΑΣ- ΜΟΥΡΕΣΙΟΥ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ΜΟΥΡΕΣΙ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456578"/>
                  </a:ext>
                </a:extLst>
              </a:tr>
              <a:tr h="24387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ΡΗΓΑ ΦΕΡΑΙΟΥ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ΚΟΚΚΙΝΑ - ΠΕΡΙΒΛΕΠΤΟ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1047677"/>
                  </a:ext>
                </a:extLst>
              </a:tr>
              <a:tr h="24387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ΖΑΓΟΡΑΣ- ΜΟΥΡΕΣΙΟΥ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ΞΟΥΡΥΧΤΙ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1814996"/>
                  </a:ext>
                </a:extLst>
              </a:tr>
              <a:tr h="24387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ΒΟΛΟΥ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ΑΓΙΟΣ ΛΕΥΡΕΝΤΙΟΣ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0143058"/>
                  </a:ext>
                </a:extLst>
              </a:tr>
              <a:tr h="24387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ΡΗΓΑ ΦΕΡΑΙΟΥ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ΑΓΙΟΣ ΔΗΜΗΤΡΙΟΣ- ΕΛΕΥΘΕΡΟΧΩΡΙ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1716466"/>
                  </a:ext>
                </a:extLst>
              </a:tr>
              <a:tr h="24387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ΖΑΓΟΡΑΣ- ΜΟΥΡΕΣΙΟΥ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ΜΑΚΡΥΡΡΑΧΗ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3546727"/>
                  </a:ext>
                </a:extLst>
              </a:tr>
              <a:tr h="24387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ΒΟΛΟΥ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ΑΓΙΟΣ ΒΛΑΣΙΟΣ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4923320"/>
                  </a:ext>
                </a:extLst>
              </a:tr>
              <a:tr h="24387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ΡΗΓΑ ΦΕΡΑΙΟΥ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ΚΑΝΑΛΙΑ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20505"/>
                  </a:ext>
                </a:extLst>
              </a:tr>
            </a:tbl>
          </a:graphicData>
        </a:graphic>
      </p:graphicFrame>
    </p:spTree>
    <p:extLst>
      <p:ext uri="{BB962C8B-B14F-4D97-AF65-F5344CB8AC3E}">
        <p14:creationId xmlns:p14="http://schemas.microsoft.com/office/powerpoint/2010/main" val="2249127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30892"/>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2113507721"/>
              </p:ext>
            </p:extLst>
          </p:nvPr>
        </p:nvGraphicFramePr>
        <p:xfrm>
          <a:off x="2006117" y="1670858"/>
          <a:ext cx="8179767" cy="4157401"/>
        </p:xfrm>
        <a:graphic>
          <a:graphicData uri="http://schemas.openxmlformats.org/drawingml/2006/table">
            <a:tbl>
              <a:tblPr/>
              <a:tblGrid>
                <a:gridCol w="1671679">
                  <a:extLst>
                    <a:ext uri="{9D8B030D-6E8A-4147-A177-3AD203B41FA5}">
                      <a16:colId xmlns:a16="http://schemas.microsoft.com/office/drawing/2014/main" val="4009995794"/>
                    </a:ext>
                  </a:extLst>
                </a:gridCol>
                <a:gridCol w="2452417">
                  <a:extLst>
                    <a:ext uri="{9D8B030D-6E8A-4147-A177-3AD203B41FA5}">
                      <a16:colId xmlns:a16="http://schemas.microsoft.com/office/drawing/2014/main" val="227876432"/>
                    </a:ext>
                  </a:extLst>
                </a:gridCol>
                <a:gridCol w="1902675">
                  <a:extLst>
                    <a:ext uri="{9D8B030D-6E8A-4147-A177-3AD203B41FA5}">
                      <a16:colId xmlns:a16="http://schemas.microsoft.com/office/drawing/2014/main" val="3610249329"/>
                    </a:ext>
                  </a:extLst>
                </a:gridCol>
                <a:gridCol w="2152996">
                  <a:extLst>
                    <a:ext uri="{9D8B030D-6E8A-4147-A177-3AD203B41FA5}">
                      <a16:colId xmlns:a16="http://schemas.microsoft.com/office/drawing/2014/main" val="2918727774"/>
                    </a:ext>
                  </a:extLst>
                </a:gridCol>
              </a:tblGrid>
              <a:tr h="984089">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54107479"/>
                  </a:ext>
                </a:extLst>
              </a:tr>
              <a:tr h="396664">
                <a:tc rowSpan="8">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ΕΥΒΟΙΑΣ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dirty="0">
                          <a:solidFill>
                            <a:srgbClr val="000000"/>
                          </a:solidFill>
                          <a:effectLst/>
                          <a:latin typeface="Calibri" panose="020F0502020204030204" pitchFamily="34" charset="0"/>
                        </a:rPr>
                        <a:t>ΕΡΕΤΡΙΑΣ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ΓΥΜΝΟ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3/11/2025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592592"/>
                  </a:ext>
                </a:extLst>
              </a:tr>
              <a:tr h="396664">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ΜΑΝΤΟΥΔΙΟΥ-ΛΙΜΝΗΣ ΑΓΙΑΣ ΑΝΝΑΣ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dirty="0">
                          <a:solidFill>
                            <a:srgbClr val="000000"/>
                          </a:solidFill>
                          <a:effectLst/>
                          <a:latin typeface="Calibri" panose="020F0502020204030204" pitchFamily="34" charset="0"/>
                        </a:rPr>
                        <a:t>ΣΤΡΟΦΥΛΙΑ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5/11/2025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136947"/>
                  </a:ext>
                </a:extLst>
              </a:tr>
              <a:tr h="396664">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ΔΙΡΦΥΩΝ ΜΕΣΣΑΠΙΩΝ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ΣΤΕΝΗ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539580"/>
                  </a:ext>
                </a:extLst>
              </a:tr>
              <a:tr h="396664">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ΔΙΡΦΥΩΝ ΜΕΣΣΑΠΙΩΝ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ΓΛΥΦΑΔΑ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005499"/>
                  </a:ext>
                </a:extLst>
              </a:tr>
              <a:tr h="396664">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ΕΡΕΤΡΙΑΣ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ΕΡΕΤΡΙΑ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12/11/2025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7840285"/>
                  </a:ext>
                </a:extLst>
              </a:tr>
              <a:tr h="396664">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ΜΑΝΤΟΥΔΙΟΥ-ΛΙΜΝΗΣ ΑΓΙΑΣ ΑΝΝΑΣ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ΑΓΙΑ ΑΝΝΑ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5090408"/>
                  </a:ext>
                </a:extLst>
              </a:tr>
              <a:tr h="396664">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ΕΡΕΤΡΙΑΣ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ΑΝΩ ΒΑΘΕΙΑ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331853"/>
                  </a:ext>
                </a:extLst>
              </a:tr>
              <a:tr h="396664">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ΔΙΡΦΥΩΝ ΜΕΣΣΑΠΙΩΝ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ΚΑΜΑΡΙΤΣΑ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1562411"/>
                  </a:ext>
                </a:extLst>
              </a:tr>
            </a:tbl>
          </a:graphicData>
        </a:graphic>
      </p:graphicFrame>
    </p:spTree>
    <p:extLst>
      <p:ext uri="{BB962C8B-B14F-4D97-AF65-F5344CB8AC3E}">
        <p14:creationId xmlns:p14="http://schemas.microsoft.com/office/powerpoint/2010/main" val="3945438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80768"/>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995602032"/>
              </p:ext>
            </p:extLst>
          </p:nvPr>
        </p:nvGraphicFramePr>
        <p:xfrm>
          <a:off x="1537833" y="1421477"/>
          <a:ext cx="9116335" cy="4721822"/>
        </p:xfrm>
        <a:graphic>
          <a:graphicData uri="http://schemas.openxmlformats.org/drawingml/2006/table">
            <a:tbl>
              <a:tblPr/>
              <a:tblGrid>
                <a:gridCol w="1618828">
                  <a:extLst>
                    <a:ext uri="{9D8B030D-6E8A-4147-A177-3AD203B41FA5}">
                      <a16:colId xmlns:a16="http://schemas.microsoft.com/office/drawing/2014/main" val="148782337"/>
                    </a:ext>
                  </a:extLst>
                </a:gridCol>
                <a:gridCol w="2621603">
                  <a:extLst>
                    <a:ext uri="{9D8B030D-6E8A-4147-A177-3AD203B41FA5}">
                      <a16:colId xmlns:a16="http://schemas.microsoft.com/office/drawing/2014/main" val="1515456710"/>
                    </a:ext>
                  </a:extLst>
                </a:gridCol>
                <a:gridCol w="2963880">
                  <a:extLst>
                    <a:ext uri="{9D8B030D-6E8A-4147-A177-3AD203B41FA5}">
                      <a16:colId xmlns:a16="http://schemas.microsoft.com/office/drawing/2014/main" val="745014623"/>
                    </a:ext>
                  </a:extLst>
                </a:gridCol>
                <a:gridCol w="1912024">
                  <a:extLst>
                    <a:ext uri="{9D8B030D-6E8A-4147-A177-3AD203B41FA5}">
                      <a16:colId xmlns:a16="http://schemas.microsoft.com/office/drawing/2014/main" val="1703902772"/>
                    </a:ext>
                  </a:extLst>
                </a:gridCol>
              </a:tblGrid>
              <a:tr h="889462">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846961119"/>
                  </a:ext>
                </a:extLst>
              </a:tr>
              <a:tr h="190189">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ΦΘΙΩΤΙΔΑΣ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ΣΤΥΛΙΔΑΣ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ΓΛΥΦΑ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9345855"/>
                  </a:ext>
                </a:extLst>
              </a:tr>
              <a:tr h="19018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ΑΜΦΙΚΛΕΙΑΣ-ΕΛΑΤΕΙΑΣ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ΜΠΡΑΛΟΣ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692641"/>
                  </a:ext>
                </a:extLst>
              </a:tr>
              <a:tr h="19018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ΛΟΚΡΩΝ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ΑΡΚΙΤΣΑ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7443686"/>
                  </a:ext>
                </a:extLst>
              </a:tr>
              <a:tr h="19018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ΔΟΜΟΚΟΥ</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ΝΕΟΧΩΡΙ</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9891877"/>
                  </a:ext>
                </a:extLst>
              </a:tr>
              <a:tr h="19018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ΚΑΜΕΝΩΝ ΒΟΥΡΛΩΝ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ΜΕΝΔΕΝΙΤΣΑ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4511950"/>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ΜΑΚΡΑΚΩΜΗΣ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ΤΣΟΥΚΑ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521209"/>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ΛΟΚΡΩΝ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ΤΡΑΓΑΝΑ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2975625"/>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ΛΑΜΙΕΩΝ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ΣΥΚΑ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580398"/>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ΣΤΥΛΙΔΟΣ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ΜΥΛΟΙ</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1104983"/>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ΑΜΦΙΚΛΕΙΑΣ-ΕΛΑΤΕΙΑΣ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ΖΕΛΙ</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384831"/>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ΛΟΚΡΩΝ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ΕΞΑΡΧΟΣ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34968"/>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ΔΟΜΟΚΟΥ</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ΕΚΚΑΡΑ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6146022"/>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ΚΑΜΕΝΩΝ ΒΟΥΡΛΩΝ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ΑΝΑΒΡΑ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3731112"/>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ΜΑΚΡΑΚΩΜΗΣ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ΑΓΙΟΣ ΓΕΩΡΓΙΟΣ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225854"/>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ΛΑΜΙΕΩΝ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ΚΑΣΤΑΝΙΑ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085592"/>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ΣΤΥΛΙΔΑΣ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ΠΑΛΑΙΟΚΕΡΑΣΙΑ</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979978"/>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ΑΜΦΙΚΛΕΙΑΣ-ΕΛΑΤΕΙΑΣ</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ΠΑΛΑΙΟΧΩΡΙ</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3740163"/>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ΛΟΚΡΩΝ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ΚΑΛΑΠΟΔΙ</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5650146"/>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ΔΟΜΟΚΟΥ</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ΟΜΒΡΙΑΚΗ</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06328"/>
                  </a:ext>
                </a:extLst>
              </a:tr>
              <a:tr h="19018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ΚΑΜΕΝΩΝ ΒΟΥΡΛΩΝ</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ΡΕΓΓΙΝΙ</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674179"/>
                  </a:ext>
                </a:extLst>
              </a:tr>
            </a:tbl>
          </a:graphicData>
        </a:graphic>
      </p:graphicFrame>
    </p:spTree>
    <p:extLst>
      <p:ext uri="{BB962C8B-B14F-4D97-AF65-F5344CB8AC3E}">
        <p14:creationId xmlns:p14="http://schemas.microsoft.com/office/powerpoint/2010/main" val="316516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72456"/>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1618517208"/>
              </p:ext>
            </p:extLst>
          </p:nvPr>
        </p:nvGraphicFramePr>
        <p:xfrm>
          <a:off x="1596000" y="1698289"/>
          <a:ext cx="9000001" cy="4319992"/>
        </p:xfrm>
        <a:graphic>
          <a:graphicData uri="http://schemas.openxmlformats.org/drawingml/2006/table">
            <a:tbl>
              <a:tblPr/>
              <a:tblGrid>
                <a:gridCol w="1576286">
                  <a:extLst>
                    <a:ext uri="{9D8B030D-6E8A-4147-A177-3AD203B41FA5}">
                      <a16:colId xmlns:a16="http://schemas.microsoft.com/office/drawing/2014/main" val="680743561"/>
                    </a:ext>
                  </a:extLst>
                </a:gridCol>
                <a:gridCol w="2547811">
                  <a:extLst>
                    <a:ext uri="{9D8B030D-6E8A-4147-A177-3AD203B41FA5}">
                      <a16:colId xmlns:a16="http://schemas.microsoft.com/office/drawing/2014/main" val="2589272897"/>
                    </a:ext>
                  </a:extLst>
                </a:gridCol>
                <a:gridCol w="3412048">
                  <a:extLst>
                    <a:ext uri="{9D8B030D-6E8A-4147-A177-3AD203B41FA5}">
                      <a16:colId xmlns:a16="http://schemas.microsoft.com/office/drawing/2014/main" val="2793530610"/>
                    </a:ext>
                  </a:extLst>
                </a:gridCol>
                <a:gridCol w="1463856">
                  <a:extLst>
                    <a:ext uri="{9D8B030D-6E8A-4147-A177-3AD203B41FA5}">
                      <a16:colId xmlns:a16="http://schemas.microsoft.com/office/drawing/2014/main" val="980131373"/>
                    </a:ext>
                  </a:extLst>
                </a:gridCol>
              </a:tblGrid>
              <a:tr h="713000">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a:solidFill>
                            <a:srgbClr val="000000"/>
                          </a:solidFill>
                          <a:effectLst/>
                          <a:latin typeface="Calibri" panose="020F0502020204030204" pitchFamily="34" charset="0"/>
                          <a:ea typeface="+mn-ea"/>
                          <a:cs typeface="+mn-cs"/>
                          <a:sym typeface="Arial"/>
                        </a:rPr>
                        <a:t>ΟΙΚΙΣΜΟΣ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185246996"/>
                  </a:ext>
                </a:extLst>
              </a:tr>
              <a:tr h="225437">
                <a:tc rowSpan="16">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ΕΥΡΥΤΑΝΙΑΣ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dirty="0">
                          <a:solidFill>
                            <a:srgbClr val="000000"/>
                          </a:solidFill>
                          <a:effectLst/>
                          <a:latin typeface="Calibri" panose="020F0502020204030204" pitchFamily="34" charset="0"/>
                        </a:rPr>
                        <a:t>ΚΑΡΠΕΝΗΣΙΟΥ</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ΑΓΙΟΣ ΝΙΚΟΛΑΟΣ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3/11/2025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275668"/>
                  </a:ext>
                </a:extLst>
              </a:tr>
              <a:tr h="225437">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ΠΟΤΑΜΙΑΣ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ΜΕΓΑΛΟ ΧΩΡΙΟ</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4/11/2025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7476732"/>
                  </a:ext>
                </a:extLst>
              </a:tr>
              <a:tr h="225437">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ΚΑΡΠΕΝΗΣΙΟΥ</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ΣΤΕΝΩΜΑ</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5/11/2025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2960159"/>
                  </a:ext>
                </a:extLst>
              </a:tr>
              <a:tr h="225437">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ΦΟΥΡΝΑΣ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ΦΟΥΡΝΑ</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10/11/2025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587093"/>
                  </a:ext>
                </a:extLst>
              </a:tr>
              <a:tr h="225437">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ΔΟΜΝΙΣΤΑΣ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ΔΟΜΝΙΣΤΑ</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11/11/2025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5839766"/>
                  </a:ext>
                </a:extLst>
              </a:tr>
              <a:tr h="225437">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ΦΡΑΓΚΙΣΤΑΣ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ΑΝΑΤΟΛΙΚΗ ΦΡΑΓΚΙΣΤΑ</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14/11/2025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8903515"/>
                  </a:ext>
                </a:extLst>
              </a:tr>
              <a:tr h="225437">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ΠΟΤΑΜΙΑΣ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ΚΛΑΥΣΙ </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17/11/2025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68014514"/>
                  </a:ext>
                </a:extLst>
              </a:tr>
              <a:tr h="225437">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ΔΟΜΝΙΣΤΑΣ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ΣΤΑΒΛΟΙ</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18/11/2025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1965456"/>
                  </a:ext>
                </a:extLst>
              </a:tr>
              <a:tr h="225437">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ΚΤΗΜΕΝΙΩΝ</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ΔΟΜΙΑΝΟΙ</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19/11/2025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1670231"/>
                  </a:ext>
                </a:extLst>
              </a:tr>
              <a:tr h="225437">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ΒΙΝΙΑΝΗΣ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ΔΑΦΝΗ</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20/11/2025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2321699"/>
                  </a:ext>
                </a:extLst>
              </a:tr>
              <a:tr h="225437">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ΚΤΗΜΕΝΙΩΝ</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ΔΟΜΙΑΝΟΙ</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21/11/2025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4064607"/>
                  </a:ext>
                </a:extLst>
              </a:tr>
              <a:tr h="225437">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ΦΟΥΡΝΑΣ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ΚΛΕΙΤΣΟΣ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24/11/2025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1785603"/>
                  </a:ext>
                </a:extLst>
              </a:tr>
              <a:tr h="225437">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ΚΤΗΜΕΝΙΩΝ</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ΑΓΙΑ ΤΡΙΑΔΑ</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25/11/2025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8915522"/>
                  </a:ext>
                </a:extLst>
              </a:tr>
              <a:tr h="225437">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ΠΡΟΥΣΟΥ</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ΠΡΟΥΣΟΣ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26/11/2025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158309"/>
                  </a:ext>
                </a:extLst>
              </a:tr>
              <a:tr h="225437">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ΦΡΑΓΚΙΣΤΑΣ</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ΠΑΛΑΙΟΚΑΤΟΥΝΑ</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27/11/2025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6927430"/>
                  </a:ext>
                </a:extLst>
              </a:tr>
              <a:tr h="225437">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ΑΓΡΑΦΩΝ</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a:solidFill>
                            <a:srgbClr val="000000"/>
                          </a:solidFill>
                          <a:effectLst/>
                          <a:latin typeface="Calibri" panose="020F0502020204030204" pitchFamily="34" charset="0"/>
                        </a:rPr>
                        <a:t>ΤΡΟΒΑΤΟ</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dirty="0">
                          <a:solidFill>
                            <a:srgbClr val="000000"/>
                          </a:solidFill>
                          <a:effectLst/>
                          <a:latin typeface="Calibri" panose="020F0502020204030204" pitchFamily="34" charset="0"/>
                        </a:rPr>
                        <a:t>28/11/2025</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8222226"/>
                  </a:ext>
                </a:extLst>
              </a:tr>
            </a:tbl>
          </a:graphicData>
        </a:graphic>
      </p:graphicFrame>
    </p:spTree>
    <p:extLst>
      <p:ext uri="{BB962C8B-B14F-4D97-AF65-F5344CB8AC3E}">
        <p14:creationId xmlns:p14="http://schemas.microsoft.com/office/powerpoint/2010/main" val="2413042339"/>
      </p:ext>
    </p:extLst>
  </p:cSld>
  <p:clrMapOvr>
    <a:overrideClrMapping bg1="lt1" tx1="dk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05954"/>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611856247"/>
              </p:ext>
            </p:extLst>
          </p:nvPr>
        </p:nvGraphicFramePr>
        <p:xfrm>
          <a:off x="1596000" y="1426617"/>
          <a:ext cx="9000000" cy="4541481"/>
        </p:xfrm>
        <a:graphic>
          <a:graphicData uri="http://schemas.openxmlformats.org/drawingml/2006/table">
            <a:tbl>
              <a:tblPr/>
              <a:tblGrid>
                <a:gridCol w="1673710">
                  <a:extLst>
                    <a:ext uri="{9D8B030D-6E8A-4147-A177-3AD203B41FA5}">
                      <a16:colId xmlns:a16="http://schemas.microsoft.com/office/drawing/2014/main" val="3895235738"/>
                    </a:ext>
                  </a:extLst>
                </a:gridCol>
                <a:gridCol w="2837744">
                  <a:extLst>
                    <a:ext uri="{9D8B030D-6E8A-4147-A177-3AD203B41FA5}">
                      <a16:colId xmlns:a16="http://schemas.microsoft.com/office/drawing/2014/main" val="4001375528"/>
                    </a:ext>
                  </a:extLst>
                </a:gridCol>
                <a:gridCol w="2324293">
                  <a:extLst>
                    <a:ext uri="{9D8B030D-6E8A-4147-A177-3AD203B41FA5}">
                      <a16:colId xmlns:a16="http://schemas.microsoft.com/office/drawing/2014/main" val="2998694484"/>
                    </a:ext>
                  </a:extLst>
                </a:gridCol>
                <a:gridCol w="2164253">
                  <a:extLst>
                    <a:ext uri="{9D8B030D-6E8A-4147-A177-3AD203B41FA5}">
                      <a16:colId xmlns:a16="http://schemas.microsoft.com/office/drawing/2014/main" val="4069585377"/>
                    </a:ext>
                  </a:extLst>
                </a:gridCol>
              </a:tblGrid>
              <a:tr h="701441">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778233995"/>
                  </a:ext>
                </a:extLst>
              </a:tr>
              <a:tr h="191568">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ΒΟΙΩΤΙΑΣ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ΛΕΒΑΔΕΩΝ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ΑΓΙΟΣ ΓΕΩΡΓΙΟΣ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710675"/>
                  </a:ext>
                </a:extLst>
              </a:tr>
              <a:tr h="19156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ΘΗΒΑΙΩΝ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ΔΟΜΒΡΑΙΝΑ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5572223"/>
                  </a:ext>
                </a:extLst>
              </a:tr>
              <a:tr h="19156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ΟΡΧΟΜΕΝΟΥ</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ΑΚΡΑΙΦΝΙΟ</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885666"/>
                  </a:ext>
                </a:extLst>
              </a:tr>
              <a:tr h="19156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ΛΕΒΑΔΕΩΝ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ΑΝΘΟΧΩΡΙ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3634797"/>
                  </a:ext>
                </a:extLst>
              </a:tr>
              <a:tr h="19156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ΑΛΙΑΡΤΟΥ-ΘΕΣΠΙΕΩΝ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ΛΕΟΝΤΑΡΙ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079194"/>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ΟΡΧΟΜΕΝΟΥ</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ΠΟΥΛΟ</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617306"/>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ΛΕΒΑΔΕΩΝ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ΚΥΡΙΑΚΙ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842025"/>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ΤΑΝΑΓΡΑΣ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ΔΑΦΝΗ</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448751"/>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ΘΗΒΑΙΩΝ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ΒΑΓΙΑ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9947848"/>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ΔΙΣΤΟΜΟΥ-ΑΡΑΧΩΒΑΣ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ΑΡΑΧΩΒΑ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618941"/>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ΤΑΝΑΓΡΑΣ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ΣΚΟΥΡΤΑ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637322"/>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ΛΕΒΑΔΕΩΝ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ΔΑΥΛΕΙΑ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6308974"/>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ΘΗΒΑΙΩΝ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ΘΙΣΒΗ</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170614"/>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ΟΡΧΟΜΕΝΟΥ</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ΚΑΣΤΡΟ</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20/11/2025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7384654"/>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ΑΛΙΑΡΤΟΥ-ΘΕΣΠΙΕΩΝ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ΑΣΚΡΗ</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95338"/>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ΛΕΒΑΔΕΩΝ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ΠΑΡΟΡΙ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8254164"/>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ΟΡΧΟΜΕΝΟΥ</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ΚΟΚΚΙΝΟ</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4108530"/>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ΑΛΙΑΡΤΟΥ-ΘΕΣΠΙΕΩΝ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ΜΑΥΡΟΜΑΤΙ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5677746"/>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ΤΑΝΑΓΡΑΣ</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ΑΣΩΠΙΑ</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604802"/>
                  </a:ext>
                </a:extLst>
              </a:tr>
              <a:tr h="19156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ΘΗΒΑΙΩΝ</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ΚΑΠΑΡΕΛΙ</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9122" marR="9122" marT="9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486231"/>
                  </a:ext>
                </a:extLst>
              </a:tr>
            </a:tbl>
          </a:graphicData>
        </a:graphic>
      </p:graphicFrame>
    </p:spTree>
    <p:extLst>
      <p:ext uri="{BB962C8B-B14F-4D97-AF65-F5344CB8AC3E}">
        <p14:creationId xmlns:p14="http://schemas.microsoft.com/office/powerpoint/2010/main" val="1761900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47517"/>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572659090"/>
              </p:ext>
            </p:extLst>
          </p:nvPr>
        </p:nvGraphicFramePr>
        <p:xfrm>
          <a:off x="1587688" y="1116724"/>
          <a:ext cx="8999999" cy="4890559"/>
        </p:xfrm>
        <a:graphic>
          <a:graphicData uri="http://schemas.openxmlformats.org/drawingml/2006/table">
            <a:tbl>
              <a:tblPr/>
              <a:tblGrid>
                <a:gridCol w="1928595">
                  <a:extLst>
                    <a:ext uri="{9D8B030D-6E8A-4147-A177-3AD203B41FA5}">
                      <a16:colId xmlns:a16="http://schemas.microsoft.com/office/drawing/2014/main" val="2064943561"/>
                    </a:ext>
                  </a:extLst>
                </a:gridCol>
                <a:gridCol w="3539809">
                  <a:extLst>
                    <a:ext uri="{9D8B030D-6E8A-4147-A177-3AD203B41FA5}">
                      <a16:colId xmlns:a16="http://schemas.microsoft.com/office/drawing/2014/main" val="2689675875"/>
                    </a:ext>
                  </a:extLst>
                </a:gridCol>
                <a:gridCol w="2009878">
                  <a:extLst>
                    <a:ext uri="{9D8B030D-6E8A-4147-A177-3AD203B41FA5}">
                      <a16:colId xmlns:a16="http://schemas.microsoft.com/office/drawing/2014/main" val="35640585"/>
                    </a:ext>
                  </a:extLst>
                </a:gridCol>
                <a:gridCol w="1521717">
                  <a:extLst>
                    <a:ext uri="{9D8B030D-6E8A-4147-A177-3AD203B41FA5}">
                      <a16:colId xmlns:a16="http://schemas.microsoft.com/office/drawing/2014/main" val="1958853763"/>
                    </a:ext>
                  </a:extLst>
                </a:gridCol>
              </a:tblGrid>
              <a:tr h="677209">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324831171"/>
                  </a:ext>
                </a:extLst>
              </a:tr>
              <a:tr h="162851">
                <a:tc rowSpan="21">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ΙΩΑΝΝΙΝΩΝ</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ΒΟΡΕΙΩΝ ΤΖΟΥΜΕΡΚΩΝ</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ΜΑΤΣΟΥΚΙ</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03.11.2025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21750659"/>
                  </a:ext>
                </a:extLst>
              </a:tr>
              <a:tr h="15605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ΖΑΓΟΡΙΟΥ</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ΔΕΜΑΤΙ</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04.11.2025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15585424"/>
                  </a:ext>
                </a:extLst>
              </a:tr>
              <a:tr h="21713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ΔΩΔΩΝΗΣ</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ΜΟΥΣΙΩΤΙΤΣΑ</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05.11.2025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95158378"/>
                  </a:ext>
                </a:extLst>
              </a:tr>
              <a:tr h="16285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ΠΩΓΩΝΙΟΥ</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ΚΑΣΤΑΝΙΑΝΗ</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06.11.2025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01440680"/>
                  </a:ext>
                </a:extLst>
              </a:tr>
              <a:tr h="15605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ΚΟΝΙΤΣΑΣ</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ΚΙΕΦΑΛΟΧΩΡΙ</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07.11.2025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5417993"/>
                  </a:ext>
                </a:extLst>
              </a:tr>
              <a:tr h="15605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ΖΙΤΣΑΣ</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ΛΙΓΟΨΑΣ</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26585082"/>
                  </a:ext>
                </a:extLst>
              </a:tr>
              <a:tr h="15605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ΜΕΤΣΟΒΟΥ</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ΜΕΓΑΛΟ ΠΕΡΙΣΤΕΡΙ</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6040860"/>
                  </a:ext>
                </a:extLst>
              </a:tr>
              <a:tr h="15605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ΖΑΓΟΡΙΟΥ</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ΤΣΕΠΕΛΟΒΟ</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12.11.2025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18009131"/>
                  </a:ext>
                </a:extLst>
              </a:tr>
              <a:tr h="21713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ΒΟΡΕΙΩΝ ΤΖΟΥΜΕΡΚΩΝ</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ΧΟΥΛΙΑΡΑΔΕΣ</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13.11.2025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13511253"/>
                  </a:ext>
                </a:extLst>
              </a:tr>
              <a:tr h="16285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ΙΩΑΝΝΙΝΩΝ</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ΔΑΦΝΟΥΛΑ</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82729459"/>
                  </a:ext>
                </a:extLst>
              </a:tr>
              <a:tr h="15605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ΖΙΤΣΑΣ</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ΖΙΤΣΑ</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151199"/>
                  </a:ext>
                </a:extLst>
              </a:tr>
              <a:tr h="30808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ΙΩΑΝΝΙΝΩΝ</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ΙΩΑΝΝΙΝΑ</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17-21.11.25,</a:t>
                      </a:r>
                      <a:br>
                        <a:rPr lang="el-GR" sz="1200" b="0" i="0" u="none" strike="noStrike" cap="none" dirty="0">
                          <a:solidFill>
                            <a:srgbClr val="000000"/>
                          </a:solidFill>
                          <a:effectLst/>
                          <a:latin typeface="Calibri" panose="020F0502020204030204" pitchFamily="34" charset="0"/>
                          <a:ea typeface="+mn-ea"/>
                          <a:cs typeface="+mn-cs"/>
                          <a:sym typeface="Arial"/>
                        </a:rPr>
                      </a:br>
                      <a:r>
                        <a:rPr lang="el-GR" sz="1200" b="0" i="0" u="none" strike="noStrike" cap="none" dirty="0">
                          <a:solidFill>
                            <a:srgbClr val="000000"/>
                          </a:solidFill>
                          <a:effectLst/>
                          <a:latin typeface="Calibri" panose="020F0502020204030204" pitchFamily="34" charset="0"/>
                          <a:ea typeface="+mn-ea"/>
                          <a:cs typeface="+mn-cs"/>
                          <a:sym typeface="Arial"/>
                        </a:rPr>
                        <a:t>24-28.11.25 </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13049727"/>
                  </a:ext>
                </a:extLst>
              </a:tr>
              <a:tr h="15605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ΔΩΔΩΝΗΣ</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ΣΕΝΙΚΟ</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34628593"/>
                  </a:ext>
                </a:extLst>
              </a:tr>
              <a:tr h="15605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ΠΩΓΩΝΙΟΥ</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ΚΟΥΚΛΙΟΙ</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38742645"/>
                  </a:ext>
                </a:extLst>
              </a:tr>
              <a:tr h="16604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ΚΟΝΙΤΣΑΣ</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ΑΓΙΑ ΠΑΡΑΣΚΕΥΗ</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53779362"/>
                  </a:ext>
                </a:extLst>
              </a:tr>
              <a:tr h="15605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ΙΩΑΝΝΙΝΩΝ</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ΜΑΝΩΛΙΑΣΣΑ</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24238294"/>
                  </a:ext>
                </a:extLst>
              </a:tr>
              <a:tr h="15605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ΜΕΤΣΟΒΟΥ</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ΜΗΛΕΑ</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79455845"/>
                  </a:ext>
                </a:extLst>
              </a:tr>
              <a:tr h="15605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ΠΩΓΩΝΙΟΥ</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ΚΕΦΑΛΟΒΡΥΣΟ</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68622049"/>
                  </a:ext>
                </a:extLst>
              </a:tr>
              <a:tr h="15605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ΖΙΤΣΑΣ</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ΚΑΤΩ ΖΑΛΟΓΓΟ</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28408803"/>
                  </a:ext>
                </a:extLst>
              </a:tr>
              <a:tr h="15605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ΖΑΓΟΡΙΟΥ</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ΑΡΙΣΤΗ</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3393715"/>
                  </a:ext>
                </a:extLst>
              </a:tr>
              <a:tr h="21713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ΒΟΡΕΙΩΝ ΤΖΟΥΜΕΡΚΩΝ</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ΠΛΑΤΑΝΟΥΣΑ</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4846" marR="4846" marT="48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5735844"/>
                  </a:ext>
                </a:extLst>
              </a:tr>
            </a:tbl>
          </a:graphicData>
        </a:graphic>
      </p:graphicFrame>
      <p:sp>
        <p:nvSpPr>
          <p:cNvPr id="3" name="TextBox 2">
            <a:extLst>
              <a:ext uri="{FF2B5EF4-FFF2-40B4-BE49-F238E27FC236}">
                <a16:creationId xmlns:a16="http://schemas.microsoft.com/office/drawing/2014/main" id="{9CAA4AFE-09D6-3CE7-45C1-985C7072BC5B}"/>
              </a:ext>
            </a:extLst>
          </p:cNvPr>
          <p:cNvSpPr txBox="1"/>
          <p:nvPr/>
        </p:nvSpPr>
        <p:spPr>
          <a:xfrm>
            <a:off x="170581" y="3562003"/>
            <a:ext cx="3888510" cy="369332"/>
          </a:xfrm>
          <a:prstGeom prst="rect">
            <a:avLst/>
          </a:prstGeom>
          <a:noFill/>
        </p:spPr>
        <p:txBody>
          <a:bodyPr wrap="square" rtlCol="0">
            <a:spAutoFit/>
          </a:bodyPr>
          <a:lstStyle/>
          <a:p>
            <a:pPr marL="285750" indent="-285750">
              <a:buFont typeface="Wingdings" panose="05000000000000000000" pitchFamily="2" charset="2"/>
              <a:buChar char="Ø"/>
            </a:pPr>
            <a:r>
              <a:rPr lang="el-GR" sz="1800" b="1" dirty="0">
                <a:latin typeface="Calibri" panose="020F0502020204030204" pitchFamily="34" charset="0"/>
                <a:ea typeface="+mn-ea"/>
                <a:cs typeface="+mn-cs"/>
              </a:rPr>
              <a:t>6</a:t>
            </a:r>
            <a:r>
              <a:rPr lang="el-GR" sz="1800" b="1" baseline="30000" dirty="0">
                <a:latin typeface="Calibri" panose="020F0502020204030204" pitchFamily="34" charset="0"/>
                <a:ea typeface="+mn-ea"/>
                <a:cs typeface="+mn-cs"/>
              </a:rPr>
              <a:t>η</a:t>
            </a:r>
            <a:r>
              <a:rPr lang="el-GR" sz="1800" b="1" dirty="0">
                <a:latin typeface="Calibri" panose="020F0502020204030204" pitchFamily="34" charset="0"/>
                <a:ea typeface="+mn-ea"/>
                <a:cs typeface="+mn-cs"/>
              </a:rPr>
              <a:t>  </a:t>
            </a:r>
            <a:r>
              <a:rPr lang="el-GR" sz="1800" b="1" dirty="0" err="1">
                <a:latin typeface="Calibri" panose="020F0502020204030204" pitchFamily="34" charset="0"/>
                <a:ea typeface="+mn-ea"/>
                <a:cs typeface="+mn-cs"/>
              </a:rPr>
              <a:t>Υ.Πε</a:t>
            </a:r>
            <a:endParaRPr lang="el-GR" sz="1800" b="1" dirty="0">
              <a:latin typeface="Calibri" panose="020F0502020204030204" pitchFamily="34" charset="0"/>
              <a:ea typeface="+mn-ea"/>
              <a:cs typeface="+mn-cs"/>
            </a:endParaRPr>
          </a:p>
        </p:txBody>
      </p:sp>
    </p:spTree>
    <p:extLst>
      <p:ext uri="{BB962C8B-B14F-4D97-AF65-F5344CB8AC3E}">
        <p14:creationId xmlns:p14="http://schemas.microsoft.com/office/powerpoint/2010/main" val="330010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14266"/>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662552321"/>
              </p:ext>
            </p:extLst>
          </p:nvPr>
        </p:nvGraphicFramePr>
        <p:xfrm>
          <a:off x="1596001" y="1083185"/>
          <a:ext cx="8999999" cy="4888934"/>
        </p:xfrm>
        <a:graphic>
          <a:graphicData uri="http://schemas.openxmlformats.org/drawingml/2006/table">
            <a:tbl>
              <a:tblPr/>
              <a:tblGrid>
                <a:gridCol w="2183673">
                  <a:extLst>
                    <a:ext uri="{9D8B030D-6E8A-4147-A177-3AD203B41FA5}">
                      <a16:colId xmlns:a16="http://schemas.microsoft.com/office/drawing/2014/main" val="882481779"/>
                    </a:ext>
                  </a:extLst>
                </a:gridCol>
                <a:gridCol w="3521428">
                  <a:extLst>
                    <a:ext uri="{9D8B030D-6E8A-4147-A177-3AD203B41FA5}">
                      <a16:colId xmlns:a16="http://schemas.microsoft.com/office/drawing/2014/main" val="1817446224"/>
                    </a:ext>
                  </a:extLst>
                </a:gridCol>
                <a:gridCol w="2161529">
                  <a:extLst>
                    <a:ext uri="{9D8B030D-6E8A-4147-A177-3AD203B41FA5}">
                      <a16:colId xmlns:a16="http://schemas.microsoft.com/office/drawing/2014/main" val="787395259"/>
                    </a:ext>
                  </a:extLst>
                </a:gridCol>
                <a:gridCol w="1133369">
                  <a:extLst>
                    <a:ext uri="{9D8B030D-6E8A-4147-A177-3AD203B41FA5}">
                      <a16:colId xmlns:a16="http://schemas.microsoft.com/office/drawing/2014/main" val="2467251567"/>
                    </a:ext>
                  </a:extLst>
                </a:gridCol>
              </a:tblGrid>
              <a:tr h="853680">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581672309"/>
                  </a:ext>
                </a:extLst>
              </a:tr>
              <a:tr h="225203">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ΚΕΝΤΡΙΚΗΣ ΚΕΡΚΥΡΑΣ &amp; ΔΙΑΠΟΝΤΙΩΝ ΝΗΣΩΝ</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ΠΕΛΕΚΑ</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03.11.2025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212259"/>
                  </a:ext>
                </a:extLst>
              </a:tr>
              <a:tr h="15864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ΝΟΤΙΑΣ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ΑΝΩ ΠΑΥΛΙΑΝΑ</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04.11.2025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040487"/>
                  </a:ext>
                </a:extLst>
              </a:tr>
              <a:tr h="15864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ΒΟΡΕΙΑΣ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ΣΙΝΙΕΣ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05.11.2025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490082"/>
                  </a:ext>
                </a:extLst>
              </a:tr>
              <a:tr h="22520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ΚΕΝΤΡΙΚΗΣ ΚΕΡΚΥΡΑΣ &amp; ΔΙΑΠΟΝΤΙΩΝ ΝΗΣΩΝ</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ΑΝΩ ΓΑΡΟΥΝΑ</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06.11.2025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00818"/>
                  </a:ext>
                </a:extLst>
              </a:tr>
              <a:tr h="15864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ΝΟΤΙΑΣ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ΒΑΣΙΛΑΤΙΚΑ</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07.11.2025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1107027"/>
                  </a:ext>
                </a:extLst>
              </a:tr>
              <a:tr h="15864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ΒΟΡΕΙΑΣ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ΠΕΤΑΛΕΙΑ</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792347"/>
                  </a:ext>
                </a:extLst>
              </a:tr>
              <a:tr h="225203">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ΚΕΝΤΡΙΚΗΣ ΚΕΡΚΥΡΑΣ &amp; ΔΙΑΠΟΝΤΙΩΝ ΝΗΣΩΝ</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ΣΤΑΥΡΟΣ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020744"/>
                  </a:ext>
                </a:extLst>
              </a:tr>
              <a:tr h="15864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ΝΟΤΙΑΣ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ΧΛΩΜΟΣ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8031458"/>
                  </a:ext>
                </a:extLst>
              </a:tr>
              <a:tr h="15864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ΒΟΡΕΙΑΣ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ΚΑΡΟΥΣΑΔΕΣ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727011"/>
                  </a:ext>
                </a:extLst>
              </a:tr>
              <a:tr h="22520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ΚΕΝΤΡΙΚΗΣ ΚΕΡΚΥΡΑΣ &amp; ΔΙΑΠΟΝΤΙΩΝ ΝΗΣΩΝ</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ΣΙΝΑΡΑΔΕΣ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201294"/>
                  </a:ext>
                </a:extLst>
              </a:tr>
              <a:tr h="15864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ΝΟΤΙΑΣ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ΠΕΤΡΙΤΗΣ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2898302"/>
                  </a:ext>
                </a:extLst>
              </a:tr>
              <a:tr h="15864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ΒΟΡΕΙΑΣ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ΚΛΗΜΑΤΙΑ</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46649"/>
                  </a:ext>
                </a:extLst>
              </a:tr>
              <a:tr h="22520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ΚΕΝΤΡΙΚΗΣ ΚΕΡΚΥΡΑΣ &amp; ΔΙΑΠΟΝΤΙΩΝ ΝΗΣΩΝ</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ΣΠΑΡΤΥΛΑΣ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291885"/>
                  </a:ext>
                </a:extLst>
              </a:tr>
              <a:tr h="15864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ΝΟΤΙΑΣ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ΆΓΙΟΣ ΜΑΤΘΑΙΟΣ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241952"/>
                  </a:ext>
                </a:extLst>
              </a:tr>
              <a:tr h="15864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ΒΟΡΕΙΑΣ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ΣΦΑΚΕΡΑ</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9297748"/>
                  </a:ext>
                </a:extLst>
              </a:tr>
              <a:tr h="22520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ΚΕΝΤΡΙΚΗΣ ΚΕΡΚΥΡΑΣ &amp; ΔΙΑΠΟΝΤΙΩΝ ΝΗΣΩΝ</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ΜΑΡΜΑΡΟ</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1447965"/>
                  </a:ext>
                </a:extLst>
              </a:tr>
              <a:tr h="15864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ΝΟΤΙΑΣ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ΒΡΑΓΚΑΝΙΩΤΙΚΑ</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3714017"/>
                  </a:ext>
                </a:extLst>
              </a:tr>
              <a:tr h="15864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ΒΟΡΕΙΑΣ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ΚΑΣΣΙΟΠΗ</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494345"/>
                  </a:ext>
                </a:extLst>
              </a:tr>
              <a:tr h="22520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ΚΕΝΤΡΙΚΗΣ ΚΕΡΚΥΡΑΣ &amp; ΔΙΑΠΟΝΤΙΩΝ ΝΗΣΩΝ</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ΖΥΓΟΣ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6813374"/>
                  </a:ext>
                </a:extLst>
              </a:tr>
              <a:tr h="15864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ΝΟΤΙΑΣ ΚΕΡΚΥΡΑΣ</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ΜΟΡΑΙΤΙΚΑ</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4480313"/>
                  </a:ext>
                </a:extLst>
              </a:tr>
            </a:tbl>
          </a:graphicData>
        </a:graphic>
      </p:graphicFrame>
    </p:spTree>
    <p:extLst>
      <p:ext uri="{BB962C8B-B14F-4D97-AF65-F5344CB8AC3E}">
        <p14:creationId xmlns:p14="http://schemas.microsoft.com/office/powerpoint/2010/main" val="2463723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39205"/>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2187110739"/>
              </p:ext>
            </p:extLst>
          </p:nvPr>
        </p:nvGraphicFramePr>
        <p:xfrm>
          <a:off x="1596000" y="1443241"/>
          <a:ext cx="9000000" cy="4529416"/>
        </p:xfrm>
        <a:graphic>
          <a:graphicData uri="http://schemas.openxmlformats.org/drawingml/2006/table">
            <a:tbl>
              <a:tblPr/>
              <a:tblGrid>
                <a:gridCol w="2161353">
                  <a:extLst>
                    <a:ext uri="{9D8B030D-6E8A-4147-A177-3AD203B41FA5}">
                      <a16:colId xmlns:a16="http://schemas.microsoft.com/office/drawing/2014/main" val="2108444368"/>
                    </a:ext>
                  </a:extLst>
                </a:gridCol>
                <a:gridCol w="2793076">
                  <a:extLst>
                    <a:ext uri="{9D8B030D-6E8A-4147-A177-3AD203B41FA5}">
                      <a16:colId xmlns:a16="http://schemas.microsoft.com/office/drawing/2014/main" val="2145586668"/>
                    </a:ext>
                  </a:extLst>
                </a:gridCol>
                <a:gridCol w="2518756">
                  <a:extLst>
                    <a:ext uri="{9D8B030D-6E8A-4147-A177-3AD203B41FA5}">
                      <a16:colId xmlns:a16="http://schemas.microsoft.com/office/drawing/2014/main" val="94756522"/>
                    </a:ext>
                  </a:extLst>
                </a:gridCol>
                <a:gridCol w="1526815">
                  <a:extLst>
                    <a:ext uri="{9D8B030D-6E8A-4147-A177-3AD203B41FA5}">
                      <a16:colId xmlns:a16="http://schemas.microsoft.com/office/drawing/2014/main" val="1195456226"/>
                    </a:ext>
                  </a:extLst>
                </a:gridCol>
              </a:tblGrid>
              <a:tr h="776257">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942253868"/>
                  </a:ext>
                </a:extLst>
              </a:tr>
              <a:tr h="292008">
                <a:tc rowSpan="13">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ΘΕΣΠΡΩΤΙΑΣ</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ΦΙΛΙΑΤΩΝ</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ΣΑΓΙΑΔΑ</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03.11.2025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2250385"/>
                  </a:ext>
                </a:extLst>
              </a:tr>
              <a:tr h="29200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ΣΟΥΛΙΟΥ</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ΑΜΠΕΛΙΑ</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05.11.2025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0006868"/>
                  </a:ext>
                </a:extLst>
              </a:tr>
              <a:tr h="29200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ΦΙΛΙΑΤΩΝ</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ΚΕΣΤΡΙΝΗ</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07.11.2025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615274"/>
                  </a:ext>
                </a:extLst>
              </a:tr>
              <a:tr h="29200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ΣΟΥΛΙΟΥ</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ΝΕΟΧΩΡΙ </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024198"/>
                  </a:ext>
                </a:extLst>
              </a:tr>
              <a:tr h="28341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ΦΙΛΙΑΤΩΝ</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ΑΣΠΡΟΚΚΛΗΣΙ</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837148"/>
                  </a:ext>
                </a:extLst>
              </a:tr>
              <a:tr h="29200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ΣΟΥΛΙΟΥ</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ΚΑΡΒΟΥΝΑΡΙ</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699899"/>
                  </a:ext>
                </a:extLst>
              </a:tr>
              <a:tr h="2834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ΦΙΛΙΑΤΩΝ</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ΚΟΚΚΙΝΙΑ</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4592403"/>
                  </a:ext>
                </a:extLst>
              </a:tr>
              <a:tr h="29200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ΣΟΥΛΙΟΥ </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ΠΡΟΔΡΟΜΙ</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1132841"/>
                  </a:ext>
                </a:extLst>
              </a:tr>
              <a:tr h="2834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ΦΙΛΙΑΤΩΝ</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ΚΕΡΑΜΙΤΣΑ</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0855752"/>
                  </a:ext>
                </a:extLst>
              </a:tr>
              <a:tr h="29200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ΣΟΥΛΙΟΥ</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ΣΚΑΝΔΑΛΟ</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910226"/>
                  </a:ext>
                </a:extLst>
              </a:tr>
              <a:tr h="2834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ΦΙΛΙΑΤΩΝ</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ΛΕΠΤΟΚΑΡΥΑ</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942842"/>
                  </a:ext>
                </a:extLst>
              </a:tr>
              <a:tr h="2834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ΦΙΛΙΑΤΩΝ</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ΡΑΒΕΝΗ</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046591"/>
                  </a:ext>
                </a:extLst>
              </a:tr>
              <a:tr h="29200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ΣΟΥΛΙΟΥ</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ΤΣΑΓΓΑΡΙ</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4247228"/>
                  </a:ext>
                </a:extLst>
              </a:tr>
            </a:tbl>
          </a:graphicData>
        </a:graphic>
      </p:graphicFrame>
    </p:spTree>
    <p:extLst>
      <p:ext uri="{BB962C8B-B14F-4D97-AF65-F5344CB8AC3E}">
        <p14:creationId xmlns:p14="http://schemas.microsoft.com/office/powerpoint/2010/main" val="1020865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97641"/>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350584417"/>
              </p:ext>
            </p:extLst>
          </p:nvPr>
        </p:nvGraphicFramePr>
        <p:xfrm>
          <a:off x="1596000" y="1385051"/>
          <a:ext cx="9000000" cy="4630338"/>
        </p:xfrm>
        <a:graphic>
          <a:graphicData uri="http://schemas.openxmlformats.org/drawingml/2006/table">
            <a:tbl>
              <a:tblPr/>
              <a:tblGrid>
                <a:gridCol w="2269418">
                  <a:extLst>
                    <a:ext uri="{9D8B030D-6E8A-4147-A177-3AD203B41FA5}">
                      <a16:colId xmlns:a16="http://schemas.microsoft.com/office/drawing/2014/main" val="707542429"/>
                    </a:ext>
                  </a:extLst>
                </a:gridCol>
                <a:gridCol w="2709949">
                  <a:extLst>
                    <a:ext uri="{9D8B030D-6E8A-4147-A177-3AD203B41FA5}">
                      <a16:colId xmlns:a16="http://schemas.microsoft.com/office/drawing/2014/main" val="3824282917"/>
                    </a:ext>
                  </a:extLst>
                </a:gridCol>
                <a:gridCol w="2286000">
                  <a:extLst>
                    <a:ext uri="{9D8B030D-6E8A-4147-A177-3AD203B41FA5}">
                      <a16:colId xmlns:a16="http://schemas.microsoft.com/office/drawing/2014/main" val="2525537354"/>
                    </a:ext>
                  </a:extLst>
                </a:gridCol>
                <a:gridCol w="1734633">
                  <a:extLst>
                    <a:ext uri="{9D8B030D-6E8A-4147-A177-3AD203B41FA5}">
                      <a16:colId xmlns:a16="http://schemas.microsoft.com/office/drawing/2014/main" val="374667616"/>
                    </a:ext>
                  </a:extLst>
                </a:gridCol>
              </a:tblGrid>
              <a:tr h="857618">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524428262"/>
                  </a:ext>
                </a:extLst>
              </a:tr>
              <a:tr h="173119">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ΖΑΚΥΝΘΟΥ</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ΑΡΤΕΜΙΣΙΩΝ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ΑΓΙΟΣ ΛΕΟΝΤΑΣ</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03.11.2025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773766"/>
                  </a:ext>
                </a:extLst>
              </a:tr>
              <a:tr h="17311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ΕΛΑΤΙΩΝ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ΑΝΩ ΒΟΛΙΜΕΣ</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04.11.2025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2173897"/>
                  </a:ext>
                </a:extLst>
              </a:tr>
              <a:tr h="17311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ΕΛΑΤΙΩΝ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ΑΝΑΦΩΝΗΤΡΙΑ</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05.11.2025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1994038"/>
                  </a:ext>
                </a:extLst>
              </a:tr>
              <a:tr h="17311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ΑΛΥΚΩΝ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ΚΑΤΑΣΤΑΡΙ</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06.11.2025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672134"/>
                  </a:ext>
                </a:extLst>
              </a:tr>
              <a:tr h="17311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ΑΡΚΑΔΙΩΝ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ΑΓΙΟΣ ΚΗΡΥΚΑΣ</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07.11.2025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172540"/>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ΕΛΑΤΙΩΝ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ΜΑΡΙΕΣ</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8940243"/>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ΑΛΥΚΩΝ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ΜΕΣΟ ΓΕΡΑΚΑΡΙ</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002085"/>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ΑΡΤΕΜΙΣΙΩΝ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ΛΑΓΚΑΔΑΚΙΑ</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12.11.2025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326928"/>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ΑΡΤΕΜΙΣΙΩΝ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ΡΟΜΙΡΙ</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13.11.2025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0609979"/>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ΕΛΑΤΙΩΝ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ΕΞΩ ΧΩΡΑ</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9029815"/>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ΛΑΓΑΝΑ</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ΛΙΘΑΚΙΑ</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1270663"/>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ΑΡΚΑΔΙΩΝ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ΤΡΑΓΑΚΙ</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605181"/>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ΑΡΤΕΜΙΣΙΩΝ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ΦΙΟΛΙΤΙ</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936892"/>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ΛΑΓΑΝΑ</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ΚΕΡΙ</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7556040"/>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ΑΛΥΚΩΝ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ΣΚΟΥΛΙΚΑΔΟ</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799036"/>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ΖΑΚΥΝΘΟΥ</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ΒΑΣΙΛΙΚΟΣ</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107591"/>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ΖΑΚΥΝΘΟΥ</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ΑΡΓΑΣΙ</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002079"/>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ΛΑΓΑΝΑ</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ΚΑΛΑΜΑΚΙ</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5393496"/>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ΛΑΓΑΝΑ</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ΑΓΑΛΑΣ</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2210868"/>
                  </a:ext>
                </a:extLst>
              </a:tr>
              <a:tr h="1731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ΑΡΤΕΜΙΣΙΩΝ</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ΛΟΥΧΑ</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5756" marR="5756" marT="5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446452"/>
                  </a:ext>
                </a:extLst>
              </a:tr>
            </a:tbl>
          </a:graphicData>
        </a:graphic>
      </p:graphicFrame>
    </p:spTree>
    <p:extLst>
      <p:ext uri="{BB962C8B-B14F-4D97-AF65-F5344CB8AC3E}">
        <p14:creationId xmlns:p14="http://schemas.microsoft.com/office/powerpoint/2010/main" val="3646218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A9854-491F-E768-A859-FCA7191E22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3EBF66-CF11-A7D7-FD6C-44D4F5207C37}"/>
              </a:ext>
            </a:extLst>
          </p:cNvPr>
          <p:cNvSpPr>
            <a:spLocks noGrp="1"/>
          </p:cNvSpPr>
          <p:nvPr>
            <p:ph type="title"/>
          </p:nvPr>
        </p:nvSpPr>
        <p:spPr>
          <a:xfrm>
            <a:off x="327600" y="225319"/>
            <a:ext cx="11342267" cy="709703"/>
          </a:xfrm>
        </p:spPr>
        <p:txBody>
          <a:bodyPr/>
          <a:lstStyle/>
          <a:p>
            <a:r>
              <a:rPr lang="el-GR" dirty="0"/>
              <a:t>Η διαδικασία των ΚΟΜΥ περιλαμβάνει 9 βήματα</a:t>
            </a:r>
          </a:p>
        </p:txBody>
      </p:sp>
      <p:sp>
        <p:nvSpPr>
          <p:cNvPr id="6" name="Text Placeholder 5">
            <a:extLst>
              <a:ext uri="{FF2B5EF4-FFF2-40B4-BE49-F238E27FC236}">
                <a16:creationId xmlns:a16="http://schemas.microsoft.com/office/drawing/2014/main" id="{676B65E8-2145-938B-BF19-079D83EB25A3}"/>
              </a:ext>
            </a:extLst>
          </p:cNvPr>
          <p:cNvSpPr>
            <a:spLocks noGrp="1"/>
          </p:cNvSpPr>
          <p:nvPr>
            <p:ph type="body" idx="1"/>
          </p:nvPr>
        </p:nvSpPr>
        <p:spPr/>
        <p:txBody>
          <a:bodyPr/>
          <a:lstStyle/>
          <a:p>
            <a:r>
              <a:rPr lang="el-GR" dirty="0"/>
              <a:t>Διαδικασία ΚΟΜΥ</a:t>
            </a:r>
            <a:endParaRPr lang="en-US" dirty="0"/>
          </a:p>
        </p:txBody>
      </p:sp>
      <p:grpSp>
        <p:nvGrpSpPr>
          <p:cNvPr id="15" name="Group 14">
            <a:extLst>
              <a:ext uri="{FF2B5EF4-FFF2-40B4-BE49-F238E27FC236}">
                <a16:creationId xmlns:a16="http://schemas.microsoft.com/office/drawing/2014/main" id="{2D5A849A-139E-DCC2-499E-152C9FE20EAF}"/>
              </a:ext>
            </a:extLst>
          </p:cNvPr>
          <p:cNvGrpSpPr/>
          <p:nvPr/>
        </p:nvGrpSpPr>
        <p:grpSpPr>
          <a:xfrm>
            <a:off x="53878" y="1672218"/>
            <a:ext cx="12062235" cy="4482771"/>
            <a:chOff x="174644" y="1672218"/>
            <a:chExt cx="12062235" cy="4482771"/>
          </a:xfrm>
        </p:grpSpPr>
        <p:sp>
          <p:nvSpPr>
            <p:cNvPr id="19" name="Rectangle 18">
              <a:extLst>
                <a:ext uri="{FF2B5EF4-FFF2-40B4-BE49-F238E27FC236}">
                  <a16:creationId xmlns:a16="http://schemas.microsoft.com/office/drawing/2014/main" id="{AC52476B-72E0-49D0-3509-90813C818A13}"/>
                </a:ext>
              </a:extLst>
            </p:cNvPr>
            <p:cNvSpPr/>
            <p:nvPr/>
          </p:nvSpPr>
          <p:spPr>
            <a:xfrm>
              <a:off x="174644" y="1683203"/>
              <a:ext cx="2142640" cy="447178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l-GR" sz="1600" b="1" dirty="0">
                  <a:solidFill>
                    <a:schemeClr val="tx1"/>
                  </a:solidFill>
                  <a:latin typeface="Calibri" panose="020F0502020204030204" pitchFamily="34" charset="0"/>
                  <a:cs typeface="Calibri" panose="020F0502020204030204" pitchFamily="34" charset="0"/>
                </a:rPr>
                <a:t>Γενικός Προγραμματισμός</a:t>
              </a:r>
              <a:endParaRPr lang="en-US" sz="1600" b="1" dirty="0">
                <a:solidFill>
                  <a:schemeClr val="tx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A4FA83EB-A816-AC9D-26AD-8969DFD281F0}"/>
                </a:ext>
              </a:extLst>
            </p:cNvPr>
            <p:cNvSpPr/>
            <p:nvPr/>
          </p:nvSpPr>
          <p:spPr>
            <a:xfrm>
              <a:off x="10118266" y="1672218"/>
              <a:ext cx="2118613" cy="447178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l-GR" sz="1600" b="1" dirty="0">
                  <a:solidFill>
                    <a:schemeClr val="tx1"/>
                  </a:solidFill>
                  <a:latin typeface="Calibri" panose="020F0502020204030204" pitchFamily="34" charset="0"/>
                  <a:cs typeface="Calibri" panose="020F0502020204030204" pitchFamily="34" charset="0"/>
                </a:rPr>
                <a:t>Μετά την επίσκεψη</a:t>
              </a:r>
              <a:endParaRPr lang="en-US" sz="1600" b="1" dirty="0">
                <a:solidFill>
                  <a:schemeClr val="tx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3D86A442-750B-09D6-A854-AC6FB5F50B83}"/>
                </a:ext>
              </a:extLst>
            </p:cNvPr>
            <p:cNvSpPr/>
            <p:nvPr/>
          </p:nvSpPr>
          <p:spPr>
            <a:xfrm>
              <a:off x="6085668" y="1683203"/>
              <a:ext cx="4032597" cy="4460803"/>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l-GR" sz="1600" b="1" dirty="0">
                  <a:solidFill>
                    <a:schemeClr val="tx1"/>
                  </a:solidFill>
                  <a:latin typeface="Calibri" panose="020F0502020204030204" pitchFamily="34" charset="0"/>
                  <a:cs typeface="Calibri" panose="020F0502020204030204" pitchFamily="34" charset="0"/>
                </a:rPr>
                <a:t>Κατά την διάρκεια της επίσκεψη</a:t>
              </a:r>
              <a:endParaRPr lang="en-US" sz="1600" b="1" dirty="0">
                <a:solidFill>
                  <a:schemeClr val="tx1"/>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37B3DA2E-C04B-9826-6636-37784B6D149B}"/>
                </a:ext>
              </a:extLst>
            </p:cNvPr>
            <p:cNvSpPr/>
            <p:nvPr/>
          </p:nvSpPr>
          <p:spPr>
            <a:xfrm>
              <a:off x="2271121" y="1683203"/>
              <a:ext cx="3814546" cy="4460804"/>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l-GR" sz="1600" b="1" dirty="0">
                  <a:solidFill>
                    <a:schemeClr val="tx1"/>
                  </a:solidFill>
                  <a:latin typeface="Calibri" panose="020F0502020204030204" pitchFamily="34" charset="0"/>
                  <a:cs typeface="Calibri" panose="020F0502020204030204" pitchFamily="34" charset="0"/>
                </a:rPr>
                <a:t>Πριν την επίσκεψη</a:t>
              </a:r>
              <a:endParaRPr lang="en-US" sz="1600" b="1" dirty="0">
                <a:solidFill>
                  <a:schemeClr val="tx1"/>
                </a:solidFill>
                <a:latin typeface="Calibri" panose="020F0502020204030204" pitchFamily="34" charset="0"/>
                <a:cs typeface="Calibri" panose="020F0502020204030204" pitchFamily="34" charset="0"/>
              </a:endParaRPr>
            </a:p>
          </p:txBody>
        </p:sp>
        <p:sp>
          <p:nvSpPr>
            <p:cNvPr id="9" name="Freeform 4">
              <a:extLst>
                <a:ext uri="{FF2B5EF4-FFF2-40B4-BE49-F238E27FC236}">
                  <a16:creationId xmlns:a16="http://schemas.microsoft.com/office/drawing/2014/main" id="{02C74B30-2701-1F70-63F7-291BBE49EE32}"/>
                </a:ext>
              </a:extLst>
            </p:cNvPr>
            <p:cNvSpPr/>
            <p:nvPr/>
          </p:nvSpPr>
          <p:spPr>
            <a:xfrm>
              <a:off x="510627" y="2269879"/>
              <a:ext cx="11629866" cy="2674955"/>
            </a:xfrm>
            <a:custGeom>
              <a:avLst/>
              <a:gdLst>
                <a:gd name="connsiteX0" fmla="*/ 0 w 8617527"/>
                <a:gd name="connsiteY0" fmla="*/ 651164 h 1191491"/>
                <a:gd name="connsiteX1" fmla="*/ 2673927 w 8617527"/>
                <a:gd name="connsiteY1" fmla="*/ 0 h 1191491"/>
                <a:gd name="connsiteX2" fmla="*/ 6483927 w 8617527"/>
                <a:gd name="connsiteY2" fmla="*/ 1191491 h 1191491"/>
                <a:gd name="connsiteX3" fmla="*/ 8617527 w 8617527"/>
                <a:gd name="connsiteY3" fmla="*/ 498764 h 1191491"/>
                <a:gd name="connsiteX0" fmla="*/ 0 w 8617527"/>
                <a:gd name="connsiteY0" fmla="*/ 661463 h 1201790"/>
                <a:gd name="connsiteX1" fmla="*/ 2673927 w 8617527"/>
                <a:gd name="connsiteY1" fmla="*/ 10299 h 1201790"/>
                <a:gd name="connsiteX2" fmla="*/ 6483927 w 8617527"/>
                <a:gd name="connsiteY2" fmla="*/ 1201790 h 1201790"/>
                <a:gd name="connsiteX3" fmla="*/ 8617527 w 8617527"/>
                <a:gd name="connsiteY3" fmla="*/ 509063 h 1201790"/>
                <a:gd name="connsiteX0" fmla="*/ 0 w 8617527"/>
                <a:gd name="connsiteY0" fmla="*/ 651245 h 1191572"/>
                <a:gd name="connsiteX1" fmla="*/ 2673927 w 8617527"/>
                <a:gd name="connsiteY1" fmla="*/ 81 h 1191572"/>
                <a:gd name="connsiteX2" fmla="*/ 6483927 w 8617527"/>
                <a:gd name="connsiteY2" fmla="*/ 1191572 h 1191572"/>
                <a:gd name="connsiteX3" fmla="*/ 8617527 w 8617527"/>
                <a:gd name="connsiteY3" fmla="*/ 498845 h 1191572"/>
                <a:gd name="connsiteX0" fmla="*/ 0 w 8617527"/>
                <a:gd name="connsiteY0" fmla="*/ 651245 h 1217033"/>
                <a:gd name="connsiteX1" fmla="*/ 2673927 w 8617527"/>
                <a:gd name="connsiteY1" fmla="*/ 81 h 1217033"/>
                <a:gd name="connsiteX2" fmla="*/ 6483927 w 8617527"/>
                <a:gd name="connsiteY2" fmla="*/ 1191572 h 1217033"/>
                <a:gd name="connsiteX3" fmla="*/ 8617527 w 8617527"/>
                <a:gd name="connsiteY3" fmla="*/ 498845 h 1217033"/>
                <a:gd name="connsiteX0" fmla="*/ 0 w 8617527"/>
                <a:gd name="connsiteY0" fmla="*/ 651245 h 1191898"/>
                <a:gd name="connsiteX1" fmla="*/ 2673927 w 8617527"/>
                <a:gd name="connsiteY1" fmla="*/ 81 h 1191898"/>
                <a:gd name="connsiteX2" fmla="*/ 6483927 w 8617527"/>
                <a:gd name="connsiteY2" fmla="*/ 1191572 h 1191898"/>
                <a:gd name="connsiteX3" fmla="*/ 8617527 w 8617527"/>
                <a:gd name="connsiteY3" fmla="*/ 498845 h 1191898"/>
                <a:gd name="connsiteX0" fmla="*/ 0 w 8617527"/>
                <a:gd name="connsiteY0" fmla="*/ 651245 h 1191625"/>
                <a:gd name="connsiteX1" fmla="*/ 2673927 w 8617527"/>
                <a:gd name="connsiteY1" fmla="*/ 81 h 1191625"/>
                <a:gd name="connsiteX2" fmla="*/ 6483927 w 8617527"/>
                <a:gd name="connsiteY2" fmla="*/ 1191572 h 1191625"/>
                <a:gd name="connsiteX3" fmla="*/ 8617527 w 8617527"/>
                <a:gd name="connsiteY3" fmla="*/ 498845 h 1191625"/>
                <a:gd name="connsiteX0" fmla="*/ 0 w 8617527"/>
                <a:gd name="connsiteY0" fmla="*/ 651245 h 1196985"/>
                <a:gd name="connsiteX1" fmla="*/ 2673927 w 8617527"/>
                <a:gd name="connsiteY1" fmla="*/ 81 h 1196985"/>
                <a:gd name="connsiteX2" fmla="*/ 6483927 w 8617527"/>
                <a:gd name="connsiteY2" fmla="*/ 1191572 h 1196985"/>
                <a:gd name="connsiteX3" fmla="*/ 8617527 w 8617527"/>
                <a:gd name="connsiteY3" fmla="*/ 415718 h 1196985"/>
                <a:gd name="connsiteX0" fmla="*/ 0 w 8617527"/>
                <a:gd name="connsiteY0" fmla="*/ 662395 h 1235629"/>
                <a:gd name="connsiteX1" fmla="*/ 2673927 w 8617527"/>
                <a:gd name="connsiteY1" fmla="*/ 11231 h 1235629"/>
                <a:gd name="connsiteX2" fmla="*/ 6276108 w 8617527"/>
                <a:gd name="connsiteY2" fmla="*/ 1230431 h 1235629"/>
                <a:gd name="connsiteX3" fmla="*/ 8617527 w 8617527"/>
                <a:gd name="connsiteY3" fmla="*/ 426868 h 1235629"/>
                <a:gd name="connsiteX0" fmla="*/ 0 w 8617527"/>
                <a:gd name="connsiteY0" fmla="*/ 662395 h 1230431"/>
                <a:gd name="connsiteX1" fmla="*/ 2673927 w 8617527"/>
                <a:gd name="connsiteY1" fmla="*/ 11231 h 1230431"/>
                <a:gd name="connsiteX2" fmla="*/ 6276108 w 8617527"/>
                <a:gd name="connsiteY2" fmla="*/ 1230431 h 1230431"/>
                <a:gd name="connsiteX3" fmla="*/ 8617527 w 8617527"/>
                <a:gd name="connsiteY3" fmla="*/ 426868 h 1230431"/>
                <a:gd name="connsiteX0" fmla="*/ 0 w 8645236"/>
                <a:gd name="connsiteY0" fmla="*/ 662395 h 1238608"/>
                <a:gd name="connsiteX1" fmla="*/ 2673927 w 8645236"/>
                <a:gd name="connsiteY1" fmla="*/ 11231 h 1238608"/>
                <a:gd name="connsiteX2" fmla="*/ 6276108 w 8645236"/>
                <a:gd name="connsiteY2" fmla="*/ 1230431 h 1238608"/>
                <a:gd name="connsiteX3" fmla="*/ 8645236 w 8645236"/>
                <a:gd name="connsiteY3" fmla="*/ 509995 h 1238608"/>
                <a:gd name="connsiteX0" fmla="*/ 0 w 8645236"/>
                <a:gd name="connsiteY0" fmla="*/ 662395 h 1238608"/>
                <a:gd name="connsiteX1" fmla="*/ 2673927 w 8645236"/>
                <a:gd name="connsiteY1" fmla="*/ 11231 h 1238608"/>
                <a:gd name="connsiteX2" fmla="*/ 6276108 w 8645236"/>
                <a:gd name="connsiteY2" fmla="*/ 1230431 h 1238608"/>
                <a:gd name="connsiteX3" fmla="*/ 8645236 w 8645236"/>
                <a:gd name="connsiteY3" fmla="*/ 509995 h 1238608"/>
                <a:gd name="connsiteX0" fmla="*/ 0 w 8645282"/>
                <a:gd name="connsiteY0" fmla="*/ 662395 h 1236431"/>
                <a:gd name="connsiteX1" fmla="*/ 2673927 w 8645282"/>
                <a:gd name="connsiteY1" fmla="*/ 11231 h 1236431"/>
                <a:gd name="connsiteX2" fmla="*/ 6276108 w 8645282"/>
                <a:gd name="connsiteY2" fmla="*/ 1230431 h 1236431"/>
                <a:gd name="connsiteX3" fmla="*/ 8645236 w 8645282"/>
                <a:gd name="connsiteY3" fmla="*/ 509995 h 1236431"/>
                <a:gd name="connsiteX0" fmla="*/ 0 w 8631428"/>
                <a:gd name="connsiteY0" fmla="*/ 662395 h 1234327"/>
                <a:gd name="connsiteX1" fmla="*/ 2673927 w 8631428"/>
                <a:gd name="connsiteY1" fmla="*/ 11231 h 1234327"/>
                <a:gd name="connsiteX2" fmla="*/ 6276108 w 8631428"/>
                <a:gd name="connsiteY2" fmla="*/ 1230431 h 1234327"/>
                <a:gd name="connsiteX3" fmla="*/ 8631382 w 8631428"/>
                <a:gd name="connsiteY3" fmla="*/ 426868 h 1234327"/>
                <a:gd name="connsiteX0" fmla="*/ 0 w 8617574"/>
                <a:gd name="connsiteY0" fmla="*/ 1081098 h 1223539"/>
                <a:gd name="connsiteX1" fmla="*/ 2660073 w 8617574"/>
                <a:gd name="connsiteY1" fmla="*/ 443 h 1223539"/>
                <a:gd name="connsiteX2" fmla="*/ 6262254 w 8617574"/>
                <a:gd name="connsiteY2" fmla="*/ 1219643 h 1223539"/>
                <a:gd name="connsiteX3" fmla="*/ 8617528 w 8617574"/>
                <a:gd name="connsiteY3" fmla="*/ 416080 h 1223539"/>
                <a:gd name="connsiteX0" fmla="*/ 0 w 8617574"/>
                <a:gd name="connsiteY0" fmla="*/ 1039556 h 1181296"/>
                <a:gd name="connsiteX1" fmla="*/ 2660073 w 8617574"/>
                <a:gd name="connsiteY1" fmla="*/ 465 h 1181296"/>
                <a:gd name="connsiteX2" fmla="*/ 6262254 w 8617574"/>
                <a:gd name="connsiteY2" fmla="*/ 1178101 h 1181296"/>
                <a:gd name="connsiteX3" fmla="*/ 8617528 w 8617574"/>
                <a:gd name="connsiteY3" fmla="*/ 374538 h 1181296"/>
                <a:gd name="connsiteX0" fmla="*/ 0 w 8617574"/>
                <a:gd name="connsiteY0" fmla="*/ 1039761 h 1181501"/>
                <a:gd name="connsiteX1" fmla="*/ 2660073 w 8617574"/>
                <a:gd name="connsiteY1" fmla="*/ 670 h 1181501"/>
                <a:gd name="connsiteX2" fmla="*/ 6262254 w 8617574"/>
                <a:gd name="connsiteY2" fmla="*/ 1178306 h 1181501"/>
                <a:gd name="connsiteX3" fmla="*/ 8617528 w 8617574"/>
                <a:gd name="connsiteY3" fmla="*/ 374743 h 1181501"/>
                <a:gd name="connsiteX0" fmla="*/ 0 w 8617574"/>
                <a:gd name="connsiteY0" fmla="*/ 1039761 h 1181501"/>
                <a:gd name="connsiteX1" fmla="*/ 2660073 w 8617574"/>
                <a:gd name="connsiteY1" fmla="*/ 670 h 1181501"/>
                <a:gd name="connsiteX2" fmla="*/ 6262254 w 8617574"/>
                <a:gd name="connsiteY2" fmla="*/ 1178306 h 1181501"/>
                <a:gd name="connsiteX3" fmla="*/ 8617528 w 8617574"/>
                <a:gd name="connsiteY3" fmla="*/ 374743 h 1181501"/>
                <a:gd name="connsiteX0" fmla="*/ 0 w 8603720"/>
                <a:gd name="connsiteY0" fmla="*/ 1039774 h 1185059"/>
                <a:gd name="connsiteX1" fmla="*/ 2660073 w 8603720"/>
                <a:gd name="connsiteY1" fmla="*/ 683 h 1185059"/>
                <a:gd name="connsiteX2" fmla="*/ 6262254 w 8603720"/>
                <a:gd name="connsiteY2" fmla="*/ 1178319 h 1185059"/>
                <a:gd name="connsiteX3" fmla="*/ 8603674 w 8603720"/>
                <a:gd name="connsiteY3" fmla="*/ 513302 h 1185059"/>
                <a:gd name="connsiteX0" fmla="*/ 0 w 8646540"/>
                <a:gd name="connsiteY0" fmla="*/ 1039774 h 1183120"/>
                <a:gd name="connsiteX1" fmla="*/ 2660073 w 8646540"/>
                <a:gd name="connsiteY1" fmla="*/ 683 h 1183120"/>
                <a:gd name="connsiteX2" fmla="*/ 6262254 w 8646540"/>
                <a:gd name="connsiteY2" fmla="*/ 1178319 h 1183120"/>
                <a:gd name="connsiteX3" fmla="*/ 8646495 w 8646540"/>
                <a:gd name="connsiteY3" fmla="*/ 185311 h 1183120"/>
                <a:gd name="connsiteX0" fmla="*/ 0 w 8646549"/>
                <a:gd name="connsiteY0" fmla="*/ 1039497 h 1182843"/>
                <a:gd name="connsiteX1" fmla="*/ 2660073 w 8646549"/>
                <a:gd name="connsiteY1" fmla="*/ 406 h 1182843"/>
                <a:gd name="connsiteX2" fmla="*/ 6497771 w 8646549"/>
                <a:gd name="connsiteY2" fmla="*/ 1178042 h 1182843"/>
                <a:gd name="connsiteX3" fmla="*/ 8646495 w 8646549"/>
                <a:gd name="connsiteY3" fmla="*/ 185034 h 1182843"/>
                <a:gd name="connsiteX0" fmla="*/ 0 w 8646550"/>
                <a:gd name="connsiteY0" fmla="*/ 1039497 h 1178042"/>
                <a:gd name="connsiteX1" fmla="*/ 2660073 w 8646550"/>
                <a:gd name="connsiteY1" fmla="*/ 406 h 1178042"/>
                <a:gd name="connsiteX2" fmla="*/ 6497771 w 8646550"/>
                <a:gd name="connsiteY2" fmla="*/ 1178042 h 1178042"/>
                <a:gd name="connsiteX3" fmla="*/ 8646495 w 8646550"/>
                <a:gd name="connsiteY3" fmla="*/ 185034 h 1178042"/>
                <a:gd name="connsiteX0" fmla="*/ 0 w 8646550"/>
                <a:gd name="connsiteY0" fmla="*/ 1039497 h 1178052"/>
                <a:gd name="connsiteX1" fmla="*/ 2660073 w 8646550"/>
                <a:gd name="connsiteY1" fmla="*/ 406 h 1178052"/>
                <a:gd name="connsiteX2" fmla="*/ 6497771 w 8646550"/>
                <a:gd name="connsiteY2" fmla="*/ 1178042 h 1178052"/>
                <a:gd name="connsiteX3" fmla="*/ 8646495 w 8646550"/>
                <a:gd name="connsiteY3" fmla="*/ 185034 h 1178052"/>
                <a:gd name="connsiteX0" fmla="*/ 0 w 8646549"/>
                <a:gd name="connsiteY0" fmla="*/ 1039093 h 1048441"/>
                <a:gd name="connsiteX1" fmla="*/ 2660073 w 8646549"/>
                <a:gd name="connsiteY1" fmla="*/ 2 h 1048441"/>
                <a:gd name="connsiteX2" fmla="*/ 6465655 w 8646549"/>
                <a:gd name="connsiteY2" fmla="*/ 1048430 h 1048441"/>
                <a:gd name="connsiteX3" fmla="*/ 8646495 w 8646549"/>
                <a:gd name="connsiteY3" fmla="*/ 184630 h 1048441"/>
              </a:gdLst>
              <a:ahLst/>
              <a:cxnLst>
                <a:cxn ang="0">
                  <a:pos x="connsiteX0" y="connsiteY0"/>
                </a:cxn>
                <a:cxn ang="0">
                  <a:pos x="connsiteX1" y="connsiteY1"/>
                </a:cxn>
                <a:cxn ang="0">
                  <a:pos x="connsiteX2" y="connsiteY2"/>
                </a:cxn>
                <a:cxn ang="0">
                  <a:pos x="connsiteX3" y="connsiteY3"/>
                </a:cxn>
              </a:cxnLst>
              <a:rect l="l" t="t" r="r" b="b"/>
              <a:pathLst>
                <a:path w="8646549" h="1048441">
                  <a:moveTo>
                    <a:pt x="0" y="1039093"/>
                  </a:moveTo>
                  <a:cubicBezTo>
                    <a:pt x="18473" y="946729"/>
                    <a:pt x="1582464" y="-1554"/>
                    <a:pt x="2660073" y="2"/>
                  </a:cubicBezTo>
                  <a:cubicBezTo>
                    <a:pt x="3737682" y="1558"/>
                    <a:pt x="5442940" y="1052446"/>
                    <a:pt x="6465655" y="1048430"/>
                  </a:cubicBezTo>
                  <a:cubicBezTo>
                    <a:pt x="7488370" y="1044414"/>
                    <a:pt x="8655731" y="180011"/>
                    <a:pt x="8646495" y="184630"/>
                  </a:cubicBezTo>
                </a:path>
              </a:pathLst>
            </a:custGeom>
            <a:noFill/>
            <a:ln w="76200" cap="flat" cmpd="sng" algn="ctr">
              <a:solidFill>
                <a:srgbClr val="242852"/>
              </a:solidFill>
              <a:prstDash val="sysDash"/>
              <a:miter lim="800000"/>
              <a:headEnd type="none" w="med" len="med"/>
              <a:tailEnd type="triangle" w="med" len="me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mj-lt"/>
                <a:ea typeface="+mn-ea"/>
                <a:cs typeface="+mn-cs"/>
              </a:endParaRPr>
            </a:p>
          </p:txBody>
        </p:sp>
        <p:sp>
          <p:nvSpPr>
            <p:cNvPr id="10" name="TextBox 9">
              <a:extLst>
                <a:ext uri="{FF2B5EF4-FFF2-40B4-BE49-F238E27FC236}">
                  <a16:creationId xmlns:a16="http://schemas.microsoft.com/office/drawing/2014/main" id="{0E97F2C7-68B3-A35A-E8A5-B76E39443716}"/>
                </a:ext>
              </a:extLst>
            </p:cNvPr>
            <p:cNvSpPr txBox="1"/>
            <p:nvPr/>
          </p:nvSpPr>
          <p:spPr>
            <a:xfrm>
              <a:off x="2290888" y="3352555"/>
              <a:ext cx="936417" cy="1822242"/>
            </a:xfrm>
            <a:prstGeom prst="rect">
              <a:avLst/>
            </a:prstGeom>
            <a:noFill/>
          </p:spPr>
          <p:txBody>
            <a:bodyPr wrap="square" lIns="0" tIns="0" rIns="0" bIns="0" rtlCol="0">
              <a:noAutofit/>
            </a:bodyPr>
            <a:lstStyle/>
            <a:p>
              <a:pPr algn="ctr" defTabSz="1219170">
                <a:lnSpc>
                  <a:spcPct val="106000"/>
                </a:lnSpc>
                <a:spcAft>
                  <a:spcPts val="600"/>
                </a:spcAft>
                <a:buSzPct val="100000"/>
                <a:defRPr/>
              </a:pPr>
              <a:r>
                <a:rPr lang="el-GR" sz="1200" dirty="0">
                  <a:latin typeface="Calibri" panose="020F0502020204030204" pitchFamily="34" charset="0"/>
                  <a:cs typeface="Calibri" panose="020F0502020204030204" pitchFamily="34" charset="0"/>
                </a:rPr>
                <a:t>Πρότυπη συλλογή πληροφοριών από τις τοπικές αρχές από τον ΕΟΔΥ</a:t>
              </a:r>
              <a:endParaRPr lang="en-GB" sz="12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6BFC048-0C27-0B4C-CD97-C63C9BEEB29E}"/>
                </a:ext>
              </a:extLst>
            </p:cNvPr>
            <p:cNvSpPr txBox="1"/>
            <p:nvPr/>
          </p:nvSpPr>
          <p:spPr>
            <a:xfrm>
              <a:off x="6903134" y="2322631"/>
              <a:ext cx="1134290" cy="2015350"/>
            </a:xfrm>
            <a:prstGeom prst="rect">
              <a:avLst/>
            </a:prstGeom>
            <a:noFill/>
          </p:spPr>
          <p:txBody>
            <a:bodyPr wrap="square" lIns="0" tIns="0" rIns="0" bIns="0" rtlCol="0">
              <a:noAutofit/>
            </a:bodyPr>
            <a:lstStyle/>
            <a:p>
              <a:pPr algn="ctr" defTabSz="1219170">
                <a:lnSpc>
                  <a:spcPct val="106000"/>
                </a:lnSpc>
                <a:spcAft>
                  <a:spcPts val="600"/>
                </a:spcAft>
                <a:buSzPct val="100000"/>
                <a:defRPr/>
              </a:pPr>
              <a:r>
                <a:rPr lang="el-GR" sz="1200" dirty="0">
                  <a:latin typeface="Calibri" panose="020F0502020204030204" pitchFamily="34" charset="0"/>
                  <a:cs typeface="Calibri" panose="020F0502020204030204" pitchFamily="34" charset="0"/>
                </a:rPr>
                <a:t>Επίσκεψη της ΚΟΜΥ στην περιοχή και έναρξη της δράσης, η οποία έχει σχεδιαστεί χρονικά</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7" name="Oval 16">
              <a:extLst>
                <a:ext uri="{FF2B5EF4-FFF2-40B4-BE49-F238E27FC236}">
                  <a16:creationId xmlns:a16="http://schemas.microsoft.com/office/drawing/2014/main" id="{8C3FC65C-D234-D2F9-7033-E873E8B45F99}"/>
                </a:ext>
              </a:extLst>
            </p:cNvPr>
            <p:cNvSpPr/>
            <p:nvPr/>
          </p:nvSpPr>
          <p:spPr bwMode="gray">
            <a:xfrm>
              <a:off x="2315653" y="2557211"/>
              <a:ext cx="570428" cy="616233"/>
            </a:xfrm>
            <a:prstGeom prst="ellipse">
              <a:avLst/>
            </a:prstGeom>
            <a:solidFill>
              <a:srgbClr val="FFFFFF"/>
            </a:solidFill>
            <a:ln w="12700" algn="ctr">
              <a:solidFill>
                <a:srgbClr val="FFFFFF">
                  <a:lumMod val="50000"/>
                </a:srgbClr>
              </a:solidFill>
              <a:miter lim="800000"/>
              <a:headEnd/>
              <a:tailEnd/>
            </a:ln>
          </p:spPr>
          <p:txBody>
            <a:bodyPr wrap="square" lIns="88900" tIns="88900" rIns="88900" bIns="88900" rtlCol="0" anchor="t"/>
            <a:lstStyle/>
            <a:p>
              <a:pPr marL="285750" marR="0" lvl="0" indent="-285750" defTabSz="121917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0" cap="none" spc="0" normalizeH="0" baseline="0" noProof="0" dirty="0">
                <a:ln>
                  <a:noFill/>
                </a:ln>
                <a:solidFill>
                  <a:srgbClr val="FFFFFF"/>
                </a:solidFill>
                <a:effectLst/>
                <a:uLnTx/>
                <a:uFillTx/>
                <a:latin typeface="+mj-lt"/>
              </a:endParaRPr>
            </a:p>
          </p:txBody>
        </p:sp>
        <p:sp>
          <p:nvSpPr>
            <p:cNvPr id="23" name="Oval 22">
              <a:extLst>
                <a:ext uri="{FF2B5EF4-FFF2-40B4-BE49-F238E27FC236}">
                  <a16:creationId xmlns:a16="http://schemas.microsoft.com/office/drawing/2014/main" id="{9BE543D8-5420-653C-B478-9328DE0642F0}"/>
                </a:ext>
              </a:extLst>
            </p:cNvPr>
            <p:cNvSpPr/>
            <p:nvPr/>
          </p:nvSpPr>
          <p:spPr bwMode="gray">
            <a:xfrm>
              <a:off x="7116602" y="3792070"/>
              <a:ext cx="570428" cy="616233"/>
            </a:xfrm>
            <a:prstGeom prst="ellipse">
              <a:avLst/>
            </a:prstGeom>
            <a:solidFill>
              <a:schemeClr val="bg1"/>
            </a:solidFill>
            <a:ln w="12700" algn="ctr">
              <a:solidFill>
                <a:srgbClr val="FFFFFF">
                  <a:lumMod val="50000"/>
                </a:srgbClr>
              </a:solidFill>
              <a:miter lim="800000"/>
              <a:headEnd/>
              <a:tailEnd/>
            </a:ln>
          </p:spPr>
          <p:txBody>
            <a:bodyPr wrap="square" lIns="88900" tIns="88900" rIns="88900" bIns="88900" rtlCol="0" anchor="t"/>
            <a:lstStyle/>
            <a:p>
              <a:pPr marL="285750" marR="0" lvl="0" indent="-285750" defTabSz="121917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0" cap="none" spc="0" normalizeH="0" baseline="0" noProof="0" dirty="0">
                <a:ln>
                  <a:noFill/>
                </a:ln>
                <a:solidFill>
                  <a:srgbClr val="FFFFFF"/>
                </a:solidFill>
                <a:effectLst/>
                <a:uLnTx/>
                <a:uFillTx/>
                <a:latin typeface="+mj-lt"/>
              </a:endParaRPr>
            </a:p>
          </p:txBody>
        </p:sp>
        <p:sp>
          <p:nvSpPr>
            <p:cNvPr id="43" name="TextBox 42">
              <a:extLst>
                <a:ext uri="{FF2B5EF4-FFF2-40B4-BE49-F238E27FC236}">
                  <a16:creationId xmlns:a16="http://schemas.microsoft.com/office/drawing/2014/main" id="{95C8C3C4-403F-BD3B-0CBB-03CBAF4BBE9F}"/>
                </a:ext>
              </a:extLst>
            </p:cNvPr>
            <p:cNvSpPr txBox="1"/>
            <p:nvPr/>
          </p:nvSpPr>
          <p:spPr>
            <a:xfrm>
              <a:off x="8743115" y="2400940"/>
              <a:ext cx="1393085" cy="1511180"/>
            </a:xfrm>
            <a:prstGeom prst="rect">
              <a:avLst/>
            </a:prstGeom>
            <a:noFill/>
          </p:spPr>
          <p:txBody>
            <a:bodyPr wrap="square">
              <a:spAutoFit/>
            </a:bodyPr>
            <a:lstStyle/>
            <a:p>
              <a:pPr algn="ctr"/>
              <a:r>
                <a:rPr lang="el-GR" sz="1200" dirty="0">
                  <a:latin typeface="Calibri" panose="020F0502020204030204" pitchFamily="34" charset="0"/>
                  <a:cs typeface="Calibri" panose="020F0502020204030204" pitchFamily="34" charset="0"/>
                </a:rPr>
                <a:t>Καταγραφή των στοιχείων στη βάση δεδομένων (ενημέρωση ΑΗΦΥ, Ψηφιακού Βιβλιαρίου Υγείας Παιδιού, Πλατφόρμες HPV και καρδιαγγειακών)</a:t>
              </a:r>
            </a:p>
          </p:txBody>
        </p:sp>
        <p:sp>
          <p:nvSpPr>
            <p:cNvPr id="45" name="Oval 44">
              <a:extLst>
                <a:ext uri="{FF2B5EF4-FFF2-40B4-BE49-F238E27FC236}">
                  <a16:creationId xmlns:a16="http://schemas.microsoft.com/office/drawing/2014/main" id="{FE52018F-7858-91C6-7C71-E57C137F5971}"/>
                </a:ext>
              </a:extLst>
            </p:cNvPr>
            <p:cNvSpPr/>
            <p:nvPr/>
          </p:nvSpPr>
          <p:spPr bwMode="gray">
            <a:xfrm>
              <a:off x="9433313" y="4403022"/>
              <a:ext cx="570428" cy="616233"/>
            </a:xfrm>
            <a:prstGeom prst="ellipse">
              <a:avLst/>
            </a:prstGeom>
            <a:solidFill>
              <a:srgbClr val="FFFFFF"/>
            </a:solidFill>
            <a:ln w="12700" algn="ctr">
              <a:solidFill>
                <a:srgbClr val="FFFFFF">
                  <a:lumMod val="50000"/>
                </a:srgbClr>
              </a:solidFill>
              <a:miter lim="800000"/>
              <a:headEnd/>
              <a:tailEnd/>
            </a:ln>
          </p:spPr>
          <p:txBody>
            <a:bodyPr wrap="square" lIns="88900" tIns="88900" rIns="88900" bIns="88900" rtlCol="0" anchor="t"/>
            <a:lstStyle/>
            <a:p>
              <a:pPr marL="285750" marR="0" lvl="0" indent="-285750" defTabSz="121917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0" cap="none" spc="0" normalizeH="0" baseline="0" noProof="0" dirty="0">
                <a:ln>
                  <a:noFill/>
                </a:ln>
                <a:solidFill>
                  <a:srgbClr val="000000"/>
                </a:solidFill>
                <a:effectLst/>
                <a:uLnTx/>
                <a:uFillTx/>
                <a:latin typeface="+mj-lt"/>
              </a:endParaRPr>
            </a:p>
          </p:txBody>
        </p:sp>
        <p:pic>
          <p:nvPicPr>
            <p:cNvPr id="50" name="Graphic 49" descr="Open folder with solid fill">
              <a:extLst>
                <a:ext uri="{FF2B5EF4-FFF2-40B4-BE49-F238E27FC236}">
                  <a16:creationId xmlns:a16="http://schemas.microsoft.com/office/drawing/2014/main" id="{B05295C8-AC50-B5CD-3D6D-92E541EF5B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29416" y="4477443"/>
              <a:ext cx="432650" cy="467391"/>
            </a:xfrm>
            <a:prstGeom prst="rect">
              <a:avLst/>
            </a:prstGeom>
          </p:spPr>
        </p:pic>
        <p:sp>
          <p:nvSpPr>
            <p:cNvPr id="11" name="Oval 10">
              <a:extLst>
                <a:ext uri="{FF2B5EF4-FFF2-40B4-BE49-F238E27FC236}">
                  <a16:creationId xmlns:a16="http://schemas.microsoft.com/office/drawing/2014/main" id="{5E6C8683-87AB-3771-9C45-B96FCB499F76}"/>
                </a:ext>
              </a:extLst>
            </p:cNvPr>
            <p:cNvSpPr/>
            <p:nvPr/>
          </p:nvSpPr>
          <p:spPr bwMode="gray">
            <a:xfrm>
              <a:off x="5245471" y="2431813"/>
              <a:ext cx="570428" cy="616233"/>
            </a:xfrm>
            <a:prstGeom prst="ellipse">
              <a:avLst/>
            </a:prstGeom>
            <a:solidFill>
              <a:srgbClr val="FFFFFF"/>
            </a:solidFill>
            <a:ln w="12700" algn="ctr">
              <a:solidFill>
                <a:srgbClr val="FFFFFF">
                  <a:lumMod val="50000"/>
                </a:srgbClr>
              </a:solidFill>
              <a:miter lim="800000"/>
              <a:headEnd/>
              <a:tailEnd/>
            </a:ln>
          </p:spPr>
          <p:txBody>
            <a:bodyPr wrap="square" lIns="88900" tIns="88900" rIns="88900" bIns="88900" rtlCol="0" anchor="t"/>
            <a:lstStyle/>
            <a:p>
              <a:pPr marL="285750" marR="0" lvl="0" indent="-285750" defTabSz="121917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0" cap="none" spc="0" normalizeH="0" baseline="0" noProof="0" dirty="0">
                <a:ln>
                  <a:noFill/>
                </a:ln>
                <a:solidFill>
                  <a:srgbClr val="FFFFFF"/>
                </a:solidFill>
                <a:effectLst/>
                <a:uLnTx/>
                <a:uFillTx/>
                <a:latin typeface="+mj-lt"/>
              </a:endParaRPr>
            </a:p>
          </p:txBody>
        </p:sp>
        <p:sp>
          <p:nvSpPr>
            <p:cNvPr id="16" name="TextBox 15">
              <a:extLst>
                <a:ext uri="{FF2B5EF4-FFF2-40B4-BE49-F238E27FC236}">
                  <a16:creationId xmlns:a16="http://schemas.microsoft.com/office/drawing/2014/main" id="{1D85E809-3A4A-26C8-9505-94320B8FC835}"/>
                </a:ext>
              </a:extLst>
            </p:cNvPr>
            <p:cNvSpPr txBox="1"/>
            <p:nvPr/>
          </p:nvSpPr>
          <p:spPr>
            <a:xfrm>
              <a:off x="4822293" y="3259531"/>
              <a:ext cx="1202898" cy="672787"/>
            </a:xfrm>
            <a:prstGeom prst="rect">
              <a:avLst/>
            </a:prstGeom>
            <a:noFill/>
          </p:spPr>
          <p:txBody>
            <a:bodyPr wrap="square" lIns="0" tIns="0" rIns="0" bIns="0" rtlCol="0">
              <a:noAutofit/>
            </a:bodyPr>
            <a:lstStyle/>
            <a:p>
              <a:pPr algn="ctr" defTabSz="1219170">
                <a:lnSpc>
                  <a:spcPct val="106000"/>
                </a:lnSpc>
                <a:spcAft>
                  <a:spcPts val="600"/>
                </a:spcAft>
                <a:buSzPct val="100000"/>
                <a:defRPr/>
              </a:pPr>
              <a:r>
                <a:rPr lang="el-GR" sz="1200" dirty="0">
                  <a:latin typeface="Calibri" panose="020F0502020204030204" pitchFamily="34" charset="0"/>
                  <a:cs typeface="Calibri" panose="020F0502020204030204" pitchFamily="34" charset="0"/>
                </a:rPr>
                <a:t>Προγραμματισμός ραντεβού όπου είναι απαραίτητο (ΑΜΕΑ)</a:t>
              </a:r>
            </a:p>
          </p:txBody>
        </p:sp>
        <p:sp>
          <p:nvSpPr>
            <p:cNvPr id="4" name="TextBox 3">
              <a:extLst>
                <a:ext uri="{FF2B5EF4-FFF2-40B4-BE49-F238E27FC236}">
                  <a16:creationId xmlns:a16="http://schemas.microsoft.com/office/drawing/2014/main" id="{E73BDE8E-54E9-229B-1E9C-D872697D9119}"/>
                </a:ext>
              </a:extLst>
            </p:cNvPr>
            <p:cNvSpPr txBox="1"/>
            <p:nvPr/>
          </p:nvSpPr>
          <p:spPr>
            <a:xfrm>
              <a:off x="3702978" y="2740806"/>
              <a:ext cx="1214274" cy="1155609"/>
            </a:xfrm>
            <a:prstGeom prst="rect">
              <a:avLst/>
            </a:prstGeom>
            <a:noFill/>
          </p:spPr>
          <p:txBody>
            <a:bodyPr wrap="square">
              <a:spAutoFit/>
            </a:bodyPr>
            <a:lstStyle/>
            <a:p>
              <a:pPr algn="ctr"/>
              <a:r>
                <a:rPr lang="el-GR" sz="1200" dirty="0">
                  <a:latin typeface="Calibri" panose="020F0502020204030204" pitchFamily="34" charset="0"/>
                  <a:cs typeface="Calibri" panose="020F0502020204030204" pitchFamily="34" charset="0"/>
                </a:rPr>
                <a:t>Ενημέρωση των πολιτών για την επερχόμενη δράση και τις παρεχόμενες υπηρεσίες</a:t>
              </a:r>
              <a:endParaRPr lang="en-US" sz="1200" dirty="0">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0C1F98B4-3D54-880E-E64B-EDB12ADCFFD6}"/>
                </a:ext>
              </a:extLst>
            </p:cNvPr>
            <p:cNvSpPr/>
            <p:nvPr/>
          </p:nvSpPr>
          <p:spPr bwMode="gray">
            <a:xfrm>
              <a:off x="4163921" y="2123696"/>
              <a:ext cx="570428" cy="616233"/>
            </a:xfrm>
            <a:prstGeom prst="ellipse">
              <a:avLst/>
            </a:prstGeom>
            <a:solidFill>
              <a:srgbClr val="FFFFFF"/>
            </a:solidFill>
            <a:ln w="12700" algn="ctr">
              <a:solidFill>
                <a:srgbClr val="FFFFFF">
                  <a:lumMod val="50000"/>
                </a:srgbClr>
              </a:solidFill>
              <a:miter lim="800000"/>
              <a:headEnd/>
              <a:tailEnd/>
            </a:ln>
          </p:spPr>
          <p:txBody>
            <a:bodyPr wrap="square" lIns="88900" tIns="88900" rIns="88900" bIns="88900" rtlCol="0" anchor="t"/>
            <a:lstStyle/>
            <a:p>
              <a:pPr marL="285750" marR="0" lvl="0" indent="-285750" defTabSz="121917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0" cap="none" spc="0" normalizeH="0" baseline="0" noProof="0" dirty="0">
                <a:ln>
                  <a:noFill/>
                </a:ln>
                <a:solidFill>
                  <a:srgbClr val="FFFFFF"/>
                </a:solidFill>
                <a:effectLst/>
                <a:uLnTx/>
                <a:uFillTx/>
                <a:latin typeface="+mj-lt"/>
              </a:endParaRPr>
            </a:p>
          </p:txBody>
        </p:sp>
        <p:pic>
          <p:nvPicPr>
            <p:cNvPr id="37" name="Graphic 36" descr="Document with solid fill">
              <a:extLst>
                <a:ext uri="{FF2B5EF4-FFF2-40B4-BE49-F238E27FC236}">
                  <a16:creationId xmlns:a16="http://schemas.microsoft.com/office/drawing/2014/main" id="{5489CAF2-0F95-82FD-8CE8-AFE3D11EEE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95136" y="2648145"/>
              <a:ext cx="439947" cy="475274"/>
            </a:xfrm>
            <a:prstGeom prst="rect">
              <a:avLst/>
            </a:prstGeom>
          </p:spPr>
        </p:pic>
        <p:pic>
          <p:nvPicPr>
            <p:cNvPr id="44" name="Graphic 43" descr="Car with solid fill">
              <a:extLst>
                <a:ext uri="{FF2B5EF4-FFF2-40B4-BE49-F238E27FC236}">
                  <a16:creationId xmlns:a16="http://schemas.microsoft.com/office/drawing/2014/main" id="{D8A678E9-24CE-E8E6-4F94-6BDB9E167C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93607" y="3933241"/>
              <a:ext cx="470003" cy="507743"/>
            </a:xfrm>
            <a:prstGeom prst="rect">
              <a:avLst/>
            </a:prstGeom>
          </p:spPr>
        </p:pic>
        <p:pic>
          <p:nvPicPr>
            <p:cNvPr id="46" name="Picture 2" descr="ΕΟΔΥ: Οδηγίες για παραμονή παιδιών &amp; εφήβων στο σπίτι — Stilida.com">
              <a:extLst>
                <a:ext uri="{FF2B5EF4-FFF2-40B4-BE49-F238E27FC236}">
                  <a16:creationId xmlns:a16="http://schemas.microsoft.com/office/drawing/2014/main" id="{C60FE2E3-9E7D-CCE4-6203-8E551DDBA0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6868" y="3865269"/>
              <a:ext cx="146337" cy="1580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0C5835-21E8-44AF-1D77-F9CBBD8E288D}"/>
                </a:ext>
              </a:extLst>
            </p:cNvPr>
            <p:cNvSpPr txBox="1"/>
            <p:nvPr/>
          </p:nvSpPr>
          <p:spPr>
            <a:xfrm>
              <a:off x="7437156" y="5216552"/>
              <a:ext cx="2118613" cy="830997"/>
            </a:xfrm>
            <a:prstGeom prst="rect">
              <a:avLst/>
            </a:prstGeom>
            <a:noFill/>
          </p:spPr>
          <p:txBody>
            <a:bodyPr wrap="square">
              <a:spAutoFit/>
            </a:bodyPr>
            <a:lstStyle/>
            <a:p>
              <a:pPr algn="ctr"/>
              <a:r>
                <a:rPr lang="el-GR" sz="1200" dirty="0">
                  <a:latin typeface="Calibri" panose="020F0502020204030204" pitchFamily="34" charset="0"/>
                  <a:cs typeface="Calibri" panose="020F0502020204030204" pitchFamily="34" charset="0"/>
                </a:rPr>
                <a:t>Επικοινωνία των ΚΟΜΥ εφόσον χρειαστεί, με μεθόδους τηλεϊατρικής, με ειδικούς </a:t>
              </a:r>
            </a:p>
          </p:txBody>
        </p:sp>
        <p:sp>
          <p:nvSpPr>
            <p:cNvPr id="13" name="Oval 12">
              <a:extLst>
                <a:ext uri="{FF2B5EF4-FFF2-40B4-BE49-F238E27FC236}">
                  <a16:creationId xmlns:a16="http://schemas.microsoft.com/office/drawing/2014/main" id="{B200FBA0-9979-5BC9-0236-AC62B7B9630F}"/>
                </a:ext>
              </a:extLst>
            </p:cNvPr>
            <p:cNvSpPr/>
            <p:nvPr/>
          </p:nvSpPr>
          <p:spPr bwMode="gray">
            <a:xfrm>
              <a:off x="8304918" y="4525908"/>
              <a:ext cx="570428" cy="616233"/>
            </a:xfrm>
            <a:prstGeom prst="ellipse">
              <a:avLst/>
            </a:prstGeom>
            <a:solidFill>
              <a:schemeClr val="bg1"/>
            </a:solidFill>
            <a:ln w="12700" algn="ctr">
              <a:solidFill>
                <a:srgbClr val="FFFFFF">
                  <a:lumMod val="50000"/>
                </a:srgbClr>
              </a:solidFill>
              <a:miter lim="800000"/>
              <a:headEnd/>
              <a:tailEnd/>
            </a:ln>
          </p:spPr>
          <p:txBody>
            <a:bodyPr wrap="square" lIns="88900" tIns="88900" rIns="88900" bIns="88900" rtlCol="0" anchor="t"/>
            <a:lstStyle/>
            <a:p>
              <a:pPr marL="285750" marR="0" lvl="0" indent="-285750" defTabSz="121917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0" cap="none" spc="0" normalizeH="0" baseline="0" noProof="0" dirty="0">
                <a:ln>
                  <a:noFill/>
                </a:ln>
                <a:solidFill>
                  <a:srgbClr val="FFFFFF"/>
                </a:solidFill>
                <a:effectLst/>
                <a:uLnTx/>
                <a:uFillTx/>
                <a:latin typeface="+mj-lt"/>
              </a:endParaRPr>
            </a:p>
          </p:txBody>
        </p:sp>
        <p:sp>
          <p:nvSpPr>
            <p:cNvPr id="22" name="Oval 21">
              <a:extLst>
                <a:ext uri="{FF2B5EF4-FFF2-40B4-BE49-F238E27FC236}">
                  <a16:creationId xmlns:a16="http://schemas.microsoft.com/office/drawing/2014/main" id="{7FEFFE7B-DA2A-F3B1-4EEB-E19B032C7736}"/>
                </a:ext>
              </a:extLst>
            </p:cNvPr>
            <p:cNvSpPr/>
            <p:nvPr/>
          </p:nvSpPr>
          <p:spPr bwMode="gray">
            <a:xfrm>
              <a:off x="10823957" y="3546245"/>
              <a:ext cx="570428" cy="616233"/>
            </a:xfrm>
            <a:prstGeom prst="ellipse">
              <a:avLst/>
            </a:prstGeom>
            <a:solidFill>
              <a:srgbClr val="FFFFFF"/>
            </a:solidFill>
            <a:ln w="12700" algn="ctr">
              <a:solidFill>
                <a:srgbClr val="FFFFFF">
                  <a:lumMod val="50000"/>
                </a:srgbClr>
              </a:solidFill>
              <a:miter lim="800000"/>
              <a:headEnd/>
              <a:tailEnd/>
            </a:ln>
          </p:spPr>
          <p:txBody>
            <a:bodyPr wrap="square" lIns="88900" tIns="88900" rIns="88900" bIns="88900" rtlCol="0" anchor="t"/>
            <a:lstStyle/>
            <a:p>
              <a:pPr marL="285750" marR="0" lvl="0" indent="-285750" defTabSz="121917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0" cap="none" spc="0" normalizeH="0" baseline="0" noProof="0" dirty="0">
                <a:ln>
                  <a:noFill/>
                </a:ln>
                <a:solidFill>
                  <a:srgbClr val="000000"/>
                </a:solidFill>
                <a:effectLst/>
                <a:uLnTx/>
                <a:uFillTx/>
                <a:latin typeface="+mj-lt"/>
              </a:endParaRPr>
            </a:p>
          </p:txBody>
        </p:sp>
        <p:sp>
          <p:nvSpPr>
            <p:cNvPr id="28" name="TextBox 27">
              <a:extLst>
                <a:ext uri="{FF2B5EF4-FFF2-40B4-BE49-F238E27FC236}">
                  <a16:creationId xmlns:a16="http://schemas.microsoft.com/office/drawing/2014/main" id="{603B1C13-DFE6-3F92-A176-3B553220F8F2}"/>
                </a:ext>
              </a:extLst>
            </p:cNvPr>
            <p:cNvSpPr txBox="1"/>
            <p:nvPr/>
          </p:nvSpPr>
          <p:spPr>
            <a:xfrm>
              <a:off x="10919151" y="4228949"/>
              <a:ext cx="1050999" cy="646331"/>
            </a:xfrm>
            <a:prstGeom prst="rect">
              <a:avLst/>
            </a:prstGeom>
            <a:noFill/>
          </p:spPr>
          <p:txBody>
            <a:bodyPr wrap="square">
              <a:spAutoFit/>
            </a:bodyPr>
            <a:lstStyle/>
            <a:p>
              <a:pPr algn="ctr"/>
              <a:r>
                <a:rPr lang="el-GR" sz="1200" dirty="0">
                  <a:latin typeface="Calibri" panose="020F0502020204030204" pitchFamily="34" charset="0"/>
                  <a:cs typeface="Calibri" panose="020F0502020204030204" pitchFamily="34" charset="0"/>
                </a:rPr>
                <a:t>Απολογιστική έκθεση της δράσης</a:t>
              </a:r>
            </a:p>
          </p:txBody>
        </p:sp>
        <p:sp>
          <p:nvSpPr>
            <p:cNvPr id="32" name="TextBox 31">
              <a:extLst>
                <a:ext uri="{FF2B5EF4-FFF2-40B4-BE49-F238E27FC236}">
                  <a16:creationId xmlns:a16="http://schemas.microsoft.com/office/drawing/2014/main" id="{1CA9E271-5070-8005-1F89-EBCCE0E296CA}"/>
                </a:ext>
              </a:extLst>
            </p:cNvPr>
            <p:cNvSpPr txBox="1"/>
            <p:nvPr/>
          </p:nvSpPr>
          <p:spPr>
            <a:xfrm>
              <a:off x="10636065" y="2081603"/>
              <a:ext cx="1334085" cy="461665"/>
            </a:xfrm>
            <a:prstGeom prst="rect">
              <a:avLst/>
            </a:prstGeom>
            <a:noFill/>
          </p:spPr>
          <p:txBody>
            <a:bodyPr wrap="square">
              <a:spAutoFit/>
            </a:bodyPr>
            <a:lstStyle/>
            <a:p>
              <a:pPr algn="ctr"/>
              <a:r>
                <a:rPr lang="el-GR" sz="1200" dirty="0">
                  <a:latin typeface="Calibri" panose="020F0502020204030204" pitchFamily="34" charset="0"/>
                  <a:cs typeface="Calibri" panose="020F0502020204030204" pitchFamily="34" charset="0"/>
                </a:rPr>
                <a:t>Προγραμματισμός επόμενης δράσης </a:t>
              </a:r>
              <a:endParaRPr lang="en-US" sz="1200" dirty="0">
                <a:latin typeface="Calibri" panose="020F0502020204030204" pitchFamily="34" charset="0"/>
                <a:cs typeface="Calibri" panose="020F0502020204030204" pitchFamily="34" charset="0"/>
              </a:endParaRPr>
            </a:p>
          </p:txBody>
        </p:sp>
        <p:sp>
          <p:nvSpPr>
            <p:cNvPr id="33" name="Oval 32">
              <a:extLst>
                <a:ext uri="{FF2B5EF4-FFF2-40B4-BE49-F238E27FC236}">
                  <a16:creationId xmlns:a16="http://schemas.microsoft.com/office/drawing/2014/main" id="{C212DC65-8CC5-230A-0ED8-F8151315A0EB}"/>
                </a:ext>
              </a:extLst>
            </p:cNvPr>
            <p:cNvSpPr/>
            <p:nvPr/>
          </p:nvSpPr>
          <p:spPr bwMode="gray">
            <a:xfrm>
              <a:off x="11436164" y="2930012"/>
              <a:ext cx="570428" cy="616233"/>
            </a:xfrm>
            <a:prstGeom prst="ellipse">
              <a:avLst/>
            </a:prstGeom>
            <a:solidFill>
              <a:srgbClr val="FFFFFF"/>
            </a:solidFill>
            <a:ln w="12700" algn="ctr">
              <a:solidFill>
                <a:srgbClr val="FFFFFF">
                  <a:lumMod val="50000"/>
                </a:srgbClr>
              </a:solidFill>
              <a:miter lim="800000"/>
              <a:headEnd/>
              <a:tailEnd/>
            </a:ln>
          </p:spPr>
          <p:txBody>
            <a:bodyPr wrap="square" lIns="88900" tIns="88900" rIns="88900" bIns="88900" rtlCol="0" anchor="t"/>
            <a:lstStyle/>
            <a:p>
              <a:pPr marL="285750" marR="0" lvl="0" indent="-285750" defTabSz="121917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0" cap="none" spc="0" normalizeH="0" baseline="0" noProof="0" dirty="0">
                <a:ln>
                  <a:noFill/>
                </a:ln>
                <a:solidFill>
                  <a:srgbClr val="000000"/>
                </a:solidFill>
                <a:effectLst/>
                <a:uLnTx/>
                <a:uFillTx/>
                <a:latin typeface="+mj-lt"/>
              </a:endParaRPr>
            </a:p>
          </p:txBody>
        </p:sp>
        <p:pic>
          <p:nvPicPr>
            <p:cNvPr id="36" name="Graphic 35" descr="Sound Medium with solid fill">
              <a:extLst>
                <a:ext uri="{FF2B5EF4-FFF2-40B4-BE49-F238E27FC236}">
                  <a16:creationId xmlns:a16="http://schemas.microsoft.com/office/drawing/2014/main" id="{43B2B43A-413C-2586-B4A0-2A452315289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85155" y="2134195"/>
              <a:ext cx="513386" cy="554610"/>
            </a:xfrm>
            <a:prstGeom prst="rect">
              <a:avLst/>
            </a:prstGeom>
          </p:spPr>
        </p:pic>
        <p:pic>
          <p:nvPicPr>
            <p:cNvPr id="41" name="Graphic 40" descr="Speaker phone with solid fill">
              <a:extLst>
                <a:ext uri="{FF2B5EF4-FFF2-40B4-BE49-F238E27FC236}">
                  <a16:creationId xmlns:a16="http://schemas.microsoft.com/office/drawing/2014/main" id="{10CB21CC-FCBA-AC6E-4E42-306E56C4750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98688" y="4536841"/>
              <a:ext cx="570428" cy="616233"/>
            </a:xfrm>
            <a:prstGeom prst="rect">
              <a:avLst/>
            </a:prstGeom>
          </p:spPr>
        </p:pic>
        <p:pic>
          <p:nvPicPr>
            <p:cNvPr id="48" name="Graphic 47" descr="Clipboard Checked with solid fill">
              <a:extLst>
                <a:ext uri="{FF2B5EF4-FFF2-40B4-BE49-F238E27FC236}">
                  <a16:creationId xmlns:a16="http://schemas.microsoft.com/office/drawing/2014/main" id="{08F52F55-88A2-E00F-A7AA-6D64B3D6130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289302" y="2457063"/>
              <a:ext cx="493741" cy="533388"/>
            </a:xfrm>
            <a:prstGeom prst="rect">
              <a:avLst/>
            </a:prstGeom>
          </p:spPr>
        </p:pic>
        <p:pic>
          <p:nvPicPr>
            <p:cNvPr id="51" name="Graphic 50" descr="Document with solid fill">
              <a:extLst>
                <a:ext uri="{FF2B5EF4-FFF2-40B4-BE49-F238E27FC236}">
                  <a16:creationId xmlns:a16="http://schemas.microsoft.com/office/drawing/2014/main" id="{62C33AAC-2A96-5199-B923-BA66C8EE59E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919152" y="3636731"/>
              <a:ext cx="402906" cy="435259"/>
            </a:xfrm>
            <a:prstGeom prst="rect">
              <a:avLst/>
            </a:prstGeom>
          </p:spPr>
        </p:pic>
        <p:pic>
          <p:nvPicPr>
            <p:cNvPr id="53" name="Graphic 52" descr="Back with solid fill">
              <a:extLst>
                <a:ext uri="{FF2B5EF4-FFF2-40B4-BE49-F238E27FC236}">
                  <a16:creationId xmlns:a16="http://schemas.microsoft.com/office/drawing/2014/main" id="{E55A9F96-D8DE-1A1C-4249-D3C90234E71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480092" y="2955772"/>
              <a:ext cx="482572" cy="521322"/>
            </a:xfrm>
            <a:prstGeom prst="rect">
              <a:avLst/>
            </a:prstGeom>
          </p:spPr>
        </p:pic>
        <p:sp>
          <p:nvSpPr>
            <p:cNvPr id="18" name="Oval 17">
              <a:extLst>
                <a:ext uri="{FF2B5EF4-FFF2-40B4-BE49-F238E27FC236}">
                  <a16:creationId xmlns:a16="http://schemas.microsoft.com/office/drawing/2014/main" id="{EE9BDE80-32F4-5561-6FBC-3AA43B9BDD6F}"/>
                </a:ext>
              </a:extLst>
            </p:cNvPr>
            <p:cNvSpPr/>
            <p:nvPr/>
          </p:nvSpPr>
          <p:spPr bwMode="gray">
            <a:xfrm>
              <a:off x="1037990" y="3636731"/>
              <a:ext cx="570428" cy="616233"/>
            </a:xfrm>
            <a:prstGeom prst="ellipse">
              <a:avLst/>
            </a:prstGeom>
            <a:solidFill>
              <a:srgbClr val="FFFFFF"/>
            </a:solidFill>
            <a:ln w="12700" algn="ctr">
              <a:solidFill>
                <a:srgbClr val="FFFFFF">
                  <a:lumMod val="50000"/>
                </a:srgbClr>
              </a:solidFill>
              <a:miter lim="800000"/>
              <a:headEnd/>
              <a:tailEnd/>
            </a:ln>
          </p:spPr>
          <p:txBody>
            <a:bodyPr wrap="square" lIns="88900" tIns="88900" rIns="88900" bIns="88900" rtlCol="0" anchor="t"/>
            <a:lstStyle/>
            <a:p>
              <a:pPr marL="285750" marR="0" lvl="0" indent="-285750" defTabSz="121917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0" cap="none" spc="0" normalizeH="0" baseline="0" noProof="0" dirty="0">
                <a:ln>
                  <a:noFill/>
                </a:ln>
                <a:solidFill>
                  <a:srgbClr val="FFFFFF"/>
                </a:solidFill>
                <a:effectLst/>
                <a:uLnTx/>
                <a:uFillTx/>
                <a:latin typeface="+mj-lt"/>
              </a:endParaRPr>
            </a:p>
          </p:txBody>
        </p:sp>
        <p:sp>
          <p:nvSpPr>
            <p:cNvPr id="25" name="TextBox 24">
              <a:extLst>
                <a:ext uri="{FF2B5EF4-FFF2-40B4-BE49-F238E27FC236}">
                  <a16:creationId xmlns:a16="http://schemas.microsoft.com/office/drawing/2014/main" id="{6776B74E-AB56-519D-540D-A38F88E532CD}"/>
                </a:ext>
              </a:extLst>
            </p:cNvPr>
            <p:cNvSpPr txBox="1"/>
            <p:nvPr/>
          </p:nvSpPr>
          <p:spPr>
            <a:xfrm>
              <a:off x="183169" y="5094949"/>
              <a:ext cx="1560588" cy="651427"/>
            </a:xfrm>
            <a:prstGeom prst="rect">
              <a:avLst/>
            </a:prstGeom>
            <a:noFill/>
          </p:spPr>
          <p:txBody>
            <a:bodyPr wrap="square" lIns="0" tIns="0" rIns="0" bIns="0" rtlCol="0">
              <a:noAutofit/>
            </a:bodyPr>
            <a:lstStyle/>
            <a:p>
              <a:pPr algn="ctr" defTabSz="1219170">
                <a:lnSpc>
                  <a:spcPct val="106000"/>
                </a:lnSpc>
                <a:spcAft>
                  <a:spcPts val="600"/>
                </a:spcAft>
                <a:buSzPct val="100000"/>
                <a:defRPr/>
              </a:pPr>
              <a:r>
                <a:rPr lang="el-GR" sz="1200" dirty="0">
                  <a:latin typeface="Calibri" panose="020F0502020204030204" pitchFamily="34" charset="0"/>
                  <a:cs typeface="Calibri" panose="020F0502020204030204" pitchFamily="34" charset="0"/>
                </a:rPr>
                <a:t>Προγραμματισμός και έγκριση μηνιαίων δράσεων</a:t>
              </a:r>
              <a:endParaRPr lang="en-GB" sz="1200" dirty="0">
                <a:latin typeface="Calibri" panose="020F0502020204030204" pitchFamily="34" charset="0"/>
                <a:cs typeface="Calibri" panose="020F0502020204030204" pitchFamily="34" charset="0"/>
              </a:endParaRPr>
            </a:p>
          </p:txBody>
        </p:sp>
        <p:pic>
          <p:nvPicPr>
            <p:cNvPr id="29" name="Graphic 28" descr="Document with solid fill">
              <a:extLst>
                <a:ext uri="{FF2B5EF4-FFF2-40B4-BE49-F238E27FC236}">
                  <a16:creationId xmlns:a16="http://schemas.microsoft.com/office/drawing/2014/main" id="{496755D5-3ADC-DB15-A293-E9200DF800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3921" y="3711153"/>
              <a:ext cx="439947" cy="475274"/>
            </a:xfrm>
            <a:prstGeom prst="rect">
              <a:avLst/>
            </a:prstGeom>
          </p:spPr>
        </p:pic>
      </p:grpSp>
    </p:spTree>
    <p:extLst>
      <p:ext uri="{BB962C8B-B14F-4D97-AF65-F5344CB8AC3E}">
        <p14:creationId xmlns:p14="http://schemas.microsoft.com/office/powerpoint/2010/main" val="3191068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64143"/>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4220857494"/>
              </p:ext>
            </p:extLst>
          </p:nvPr>
        </p:nvGraphicFramePr>
        <p:xfrm>
          <a:off x="1612626" y="1520900"/>
          <a:ext cx="9000000" cy="4464264"/>
        </p:xfrm>
        <a:graphic>
          <a:graphicData uri="http://schemas.openxmlformats.org/drawingml/2006/table">
            <a:tbl>
              <a:tblPr/>
              <a:tblGrid>
                <a:gridCol w="2194604">
                  <a:extLst>
                    <a:ext uri="{9D8B030D-6E8A-4147-A177-3AD203B41FA5}">
                      <a16:colId xmlns:a16="http://schemas.microsoft.com/office/drawing/2014/main" val="2277069593"/>
                    </a:ext>
                  </a:extLst>
                </a:gridCol>
                <a:gridCol w="3050771">
                  <a:extLst>
                    <a:ext uri="{9D8B030D-6E8A-4147-A177-3AD203B41FA5}">
                      <a16:colId xmlns:a16="http://schemas.microsoft.com/office/drawing/2014/main" val="2499422647"/>
                    </a:ext>
                  </a:extLst>
                </a:gridCol>
                <a:gridCol w="2078181">
                  <a:extLst>
                    <a:ext uri="{9D8B030D-6E8A-4147-A177-3AD203B41FA5}">
                      <a16:colId xmlns:a16="http://schemas.microsoft.com/office/drawing/2014/main" val="2684324373"/>
                    </a:ext>
                  </a:extLst>
                </a:gridCol>
                <a:gridCol w="1676444">
                  <a:extLst>
                    <a:ext uri="{9D8B030D-6E8A-4147-A177-3AD203B41FA5}">
                      <a16:colId xmlns:a16="http://schemas.microsoft.com/office/drawing/2014/main" val="714158948"/>
                    </a:ext>
                  </a:extLst>
                </a:gridCol>
              </a:tblGrid>
              <a:tr h="921479">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547226445"/>
                  </a:ext>
                </a:extLst>
              </a:tr>
              <a:tr h="625197">
                <a:tc rowSpan="6">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ΛΕΥΚΑΔΑΣ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ΛΕΥΚΑΔΑΣ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ΑΓΙΟΥ ΝΙΚΗΤΑ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036522"/>
                  </a:ext>
                </a:extLst>
              </a:tr>
              <a:tr h="62519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ΛΕΥΚΑΔΑΣ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ΚΑΛΑΜΙΤΣΙΟΥ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02403"/>
                  </a:ext>
                </a:extLst>
              </a:tr>
              <a:tr h="62519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ΕΛΛΟΜΕΝΟΥ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ΒΛΥΧΟΥ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525606"/>
                  </a:ext>
                </a:extLst>
              </a:tr>
              <a:tr h="62519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ΕΛΛΟΜΕΝΟΥ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ΝΥΔΡΙΟΥ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976387"/>
                  </a:ext>
                </a:extLst>
              </a:tr>
              <a:tr h="62519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ΚΑΡΥΑΣ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ΚΑΡΥΑΣ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9855117"/>
                  </a:ext>
                </a:extLst>
              </a:tr>
              <a:tr h="41680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ΚΑΡΥΑΣ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ΛΑΖΑΡΑΤΩΝ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6074458"/>
                  </a:ext>
                </a:extLst>
              </a:tr>
            </a:tbl>
          </a:graphicData>
        </a:graphic>
      </p:graphicFrame>
    </p:spTree>
    <p:extLst>
      <p:ext uri="{BB962C8B-B14F-4D97-AF65-F5344CB8AC3E}">
        <p14:creationId xmlns:p14="http://schemas.microsoft.com/office/powerpoint/2010/main" val="2415255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47517"/>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271725791"/>
              </p:ext>
            </p:extLst>
          </p:nvPr>
        </p:nvGraphicFramePr>
        <p:xfrm>
          <a:off x="1596000" y="1207351"/>
          <a:ext cx="9000000" cy="4534965"/>
        </p:xfrm>
        <a:graphic>
          <a:graphicData uri="http://schemas.openxmlformats.org/drawingml/2006/table">
            <a:tbl>
              <a:tblPr/>
              <a:tblGrid>
                <a:gridCol w="2294356">
                  <a:extLst>
                    <a:ext uri="{9D8B030D-6E8A-4147-A177-3AD203B41FA5}">
                      <a16:colId xmlns:a16="http://schemas.microsoft.com/office/drawing/2014/main" val="1969081399"/>
                    </a:ext>
                  </a:extLst>
                </a:gridCol>
                <a:gridCol w="2942706">
                  <a:extLst>
                    <a:ext uri="{9D8B030D-6E8A-4147-A177-3AD203B41FA5}">
                      <a16:colId xmlns:a16="http://schemas.microsoft.com/office/drawing/2014/main" val="2519284965"/>
                    </a:ext>
                  </a:extLst>
                </a:gridCol>
                <a:gridCol w="2194560">
                  <a:extLst>
                    <a:ext uri="{9D8B030D-6E8A-4147-A177-3AD203B41FA5}">
                      <a16:colId xmlns:a16="http://schemas.microsoft.com/office/drawing/2014/main" val="2414101898"/>
                    </a:ext>
                  </a:extLst>
                </a:gridCol>
                <a:gridCol w="1568378">
                  <a:extLst>
                    <a:ext uri="{9D8B030D-6E8A-4147-A177-3AD203B41FA5}">
                      <a16:colId xmlns:a16="http://schemas.microsoft.com/office/drawing/2014/main" val="4140166432"/>
                    </a:ext>
                  </a:extLst>
                </a:gridCol>
              </a:tblGrid>
              <a:tr h="895769">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518529381"/>
                  </a:ext>
                </a:extLst>
              </a:tr>
              <a:tr h="350716">
                <a:tc rowSpan="12">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ΠΡΕΒΕΖΑΣ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ΖΗΡΟΥ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ΘΕΣΠΡΩΤΙΚΟ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03.11.2025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5981413"/>
                  </a:ext>
                </a:extLst>
              </a:tr>
              <a:tr h="35071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ΘΕΣΠΡΩΤΙΚΟΥ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ΑΝΩ ΣΚΑΦΙΔΩΤΉ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05.11.2025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27127"/>
                  </a:ext>
                </a:extLst>
              </a:tr>
              <a:tr h="20836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ΠΡΕΒΕΖΗΣ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ΝΈΟ ΣΦΗΝΩΤΟ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553176"/>
                  </a:ext>
                </a:extLst>
              </a:tr>
              <a:tr h="35071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ΘΕΣΠΡΩΤΙΚΟΥ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ΚΕΡΑΣΟΥΝΤΑ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2579360"/>
                  </a:ext>
                </a:extLst>
              </a:tr>
              <a:tr h="208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ΠΡΕΒΕΖΗΣ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ΤΡΙΚΑΣΤΡΟ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8182048"/>
                  </a:ext>
                </a:extLst>
              </a:tr>
              <a:tr h="35071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ΠΑΡΓΑΣ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ΘΕΜΕΛΟ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8772140"/>
                  </a:ext>
                </a:extLst>
              </a:tr>
              <a:tr h="35071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ΘΕΣΠΡΩΤΙΚΟΥ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ΡΙΖΟΒΟΥΝΙ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9779518"/>
                  </a:ext>
                </a:extLst>
              </a:tr>
              <a:tr h="208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ΠΡΕΒΕΖΗΣ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ΝΕΑ ΣΑΜΣΟΥΝΤΑ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374700"/>
                  </a:ext>
                </a:extLst>
              </a:tr>
              <a:tr h="35071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ΠΑΡΓΑΣ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ΛΟΥΤΣΑ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359142"/>
                  </a:ext>
                </a:extLst>
              </a:tr>
              <a:tr h="35071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ΠΑΡΓΑΣ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ΣΚΕΠΑΣΤΟ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134900"/>
                  </a:ext>
                </a:extLst>
              </a:tr>
              <a:tr h="35071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ΠΡΕΒΕΖΗΣ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ΧΕΙΜΑΔΙΟ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113899"/>
                  </a:ext>
                </a:extLst>
              </a:tr>
              <a:tr h="208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ΖΗΡΟΥ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ΠΑΝΑΓΙΑ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806775"/>
                  </a:ext>
                </a:extLst>
              </a:tr>
            </a:tbl>
          </a:graphicData>
        </a:graphic>
      </p:graphicFrame>
    </p:spTree>
    <p:extLst>
      <p:ext uri="{BB962C8B-B14F-4D97-AF65-F5344CB8AC3E}">
        <p14:creationId xmlns:p14="http://schemas.microsoft.com/office/powerpoint/2010/main" val="1546196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97394"/>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1104795343"/>
              </p:ext>
            </p:extLst>
          </p:nvPr>
        </p:nvGraphicFramePr>
        <p:xfrm>
          <a:off x="1596000" y="1269000"/>
          <a:ext cx="9000000" cy="3810203"/>
        </p:xfrm>
        <a:graphic>
          <a:graphicData uri="http://schemas.openxmlformats.org/drawingml/2006/table">
            <a:tbl>
              <a:tblPr/>
              <a:tblGrid>
                <a:gridCol w="2566191">
                  <a:extLst>
                    <a:ext uri="{9D8B030D-6E8A-4147-A177-3AD203B41FA5}">
                      <a16:colId xmlns:a16="http://schemas.microsoft.com/office/drawing/2014/main" val="3091745976"/>
                    </a:ext>
                  </a:extLst>
                </a:gridCol>
                <a:gridCol w="2793076">
                  <a:extLst>
                    <a:ext uri="{9D8B030D-6E8A-4147-A177-3AD203B41FA5}">
                      <a16:colId xmlns:a16="http://schemas.microsoft.com/office/drawing/2014/main" val="182012056"/>
                    </a:ext>
                  </a:extLst>
                </a:gridCol>
                <a:gridCol w="2094807">
                  <a:extLst>
                    <a:ext uri="{9D8B030D-6E8A-4147-A177-3AD203B41FA5}">
                      <a16:colId xmlns:a16="http://schemas.microsoft.com/office/drawing/2014/main" val="572281921"/>
                    </a:ext>
                  </a:extLst>
                </a:gridCol>
                <a:gridCol w="1545926">
                  <a:extLst>
                    <a:ext uri="{9D8B030D-6E8A-4147-A177-3AD203B41FA5}">
                      <a16:colId xmlns:a16="http://schemas.microsoft.com/office/drawing/2014/main" val="3528000459"/>
                    </a:ext>
                  </a:extLst>
                </a:gridCol>
              </a:tblGrid>
              <a:tr h="1125065">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532668640"/>
                  </a:ext>
                </a:extLst>
              </a:tr>
              <a:tr h="842202">
                <a:tc rowSpan="4">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ΚΕΦΑΛΛΗΝΙΑΣ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ΕΛΕΙΟΥ - ΠΡΟΝΝΩΝ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ΠΑΣΤΡΑ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05.11.2025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6236824"/>
                  </a:ext>
                </a:extLst>
              </a:tr>
              <a:tr h="50036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ΛΗΞΟΥΡΙΟΥ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ΔΑΜΟΥΛΙΑΝΑΤΕΣ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748379"/>
                  </a:ext>
                </a:extLst>
              </a:tr>
              <a:tr h="8422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ΕΛΕΙΟΥ - ΠΡΟΝΝΩΝ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ΔΗΜΟΤΙΚΗ ΚΟΙΝΟΤΗΤΑ ΠΥΡΓΙΟΥ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5857666"/>
                  </a:ext>
                </a:extLst>
              </a:tr>
              <a:tr h="50036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ΔΗΜΟΤΙΚΗ ΕΝΟΤΗΤΑ ΠΟΡΟΥ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ΠΟΡΟΣ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019914"/>
                  </a:ext>
                </a:extLst>
              </a:tr>
            </a:tbl>
          </a:graphicData>
        </a:graphic>
      </p:graphicFrame>
    </p:spTree>
    <p:extLst>
      <p:ext uri="{BB962C8B-B14F-4D97-AF65-F5344CB8AC3E}">
        <p14:creationId xmlns:p14="http://schemas.microsoft.com/office/powerpoint/2010/main" val="380887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39205"/>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1279637044"/>
              </p:ext>
            </p:extLst>
          </p:nvPr>
        </p:nvGraphicFramePr>
        <p:xfrm>
          <a:off x="1596000" y="1261013"/>
          <a:ext cx="9000000" cy="4711952"/>
        </p:xfrm>
        <a:graphic>
          <a:graphicData uri="http://schemas.openxmlformats.org/drawingml/2006/table">
            <a:tbl>
              <a:tblPr/>
              <a:tblGrid>
                <a:gridCol w="2103164">
                  <a:extLst>
                    <a:ext uri="{9D8B030D-6E8A-4147-A177-3AD203B41FA5}">
                      <a16:colId xmlns:a16="http://schemas.microsoft.com/office/drawing/2014/main" val="2222694678"/>
                    </a:ext>
                  </a:extLst>
                </a:gridCol>
                <a:gridCol w="2901141">
                  <a:extLst>
                    <a:ext uri="{9D8B030D-6E8A-4147-A177-3AD203B41FA5}">
                      <a16:colId xmlns:a16="http://schemas.microsoft.com/office/drawing/2014/main" val="3533358269"/>
                    </a:ext>
                  </a:extLst>
                </a:gridCol>
                <a:gridCol w="2660073">
                  <a:extLst>
                    <a:ext uri="{9D8B030D-6E8A-4147-A177-3AD203B41FA5}">
                      <a16:colId xmlns:a16="http://schemas.microsoft.com/office/drawing/2014/main" val="3825548973"/>
                    </a:ext>
                  </a:extLst>
                </a:gridCol>
                <a:gridCol w="1335622">
                  <a:extLst>
                    <a:ext uri="{9D8B030D-6E8A-4147-A177-3AD203B41FA5}">
                      <a16:colId xmlns:a16="http://schemas.microsoft.com/office/drawing/2014/main" val="3816227170"/>
                    </a:ext>
                  </a:extLst>
                </a:gridCol>
              </a:tblGrid>
              <a:tr h="916922">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753852229"/>
                  </a:ext>
                </a:extLst>
              </a:tr>
              <a:tr h="314774">
                <a:tc rowSpan="12">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ΑΡΤΑΣ</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ΑΘΑΜΑΝΙΑΣ</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ΤΕΤΡΑΚΩΜΟ</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03.11.2025</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976617"/>
                  </a:ext>
                </a:extLst>
              </a:tr>
              <a:tr h="37518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ΞΗΡΟΒΟΥΝΙΟΥ</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ΡΟΔΑΥΓΗ</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05.11.2025</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4690615"/>
                  </a:ext>
                </a:extLst>
              </a:tr>
              <a:tr h="29925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ΜΕΛΙΣΣΟΥΡΓΩΝ</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ΜΕΛΙΣΣΟΥΡΓΟΙ</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07.11.2025</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527124"/>
                  </a:ext>
                </a:extLst>
              </a:tr>
              <a:tr h="31689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ΑΡΑΧΘΟΥ</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ΚΟΜΜΕΝΟ</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644838"/>
                  </a:ext>
                </a:extLst>
              </a:tr>
              <a:tr h="34349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ΤΕΤΡΑΦΥΛΙΑΣ</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ΠΗΓΕΣ</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129985"/>
                  </a:ext>
                </a:extLst>
              </a:tr>
              <a:tr h="30388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ΑΘΑΜΑΝΙΑΣ</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ΑΝΕΜΟΡΡΑΧΗ</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878872"/>
                  </a:ext>
                </a:extLst>
              </a:tr>
              <a:tr h="31477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ΒΛΑΧΕΡΝΑΣ</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ΚΟΡΦΟΒΟΥΝΙ</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257252"/>
                  </a:ext>
                </a:extLst>
              </a:tr>
              <a:tr h="31477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ΑΜΒΡΑΚΙΚΙΟΥ</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ΒΙΓΛΑ</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6614086"/>
                  </a:ext>
                </a:extLst>
              </a:tr>
              <a:tr h="31477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ΠΕΤΑ</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ΜΑΡΚΙΝΙΑΔΑ</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1254241"/>
                  </a:ext>
                </a:extLst>
              </a:tr>
              <a:tr h="31477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ΗΡΑΚΛΕΙΑΣ</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ΡΕΤΣΙΑΝΑ</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9752871"/>
                  </a:ext>
                </a:extLst>
              </a:tr>
              <a:tr h="31477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ΚΟΜΠΟΤΙΟΥ</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ΦΩΤΕΙΝΟ</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473758"/>
                  </a:ext>
                </a:extLst>
              </a:tr>
              <a:tr h="26767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ΑΓΝΑΝΤΩΝ</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ΓΡΑΙΚΙΚΟ</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9522" marR="9522" marT="9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853190"/>
                  </a:ext>
                </a:extLst>
              </a:tr>
            </a:tbl>
          </a:graphicData>
        </a:graphic>
      </p:graphicFrame>
    </p:spTree>
    <p:extLst>
      <p:ext uri="{BB962C8B-B14F-4D97-AF65-F5344CB8AC3E}">
        <p14:creationId xmlns:p14="http://schemas.microsoft.com/office/powerpoint/2010/main" val="636245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55830"/>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927886825"/>
              </p:ext>
            </p:extLst>
          </p:nvPr>
        </p:nvGraphicFramePr>
        <p:xfrm>
          <a:off x="1596000" y="1268997"/>
          <a:ext cx="9000000" cy="4405034"/>
        </p:xfrm>
        <a:graphic>
          <a:graphicData uri="http://schemas.openxmlformats.org/drawingml/2006/table">
            <a:tbl>
              <a:tblPr/>
              <a:tblGrid>
                <a:gridCol w="2286044">
                  <a:extLst>
                    <a:ext uri="{9D8B030D-6E8A-4147-A177-3AD203B41FA5}">
                      <a16:colId xmlns:a16="http://schemas.microsoft.com/office/drawing/2014/main" val="74949727"/>
                    </a:ext>
                  </a:extLst>
                </a:gridCol>
                <a:gridCol w="2934392">
                  <a:extLst>
                    <a:ext uri="{9D8B030D-6E8A-4147-A177-3AD203B41FA5}">
                      <a16:colId xmlns:a16="http://schemas.microsoft.com/office/drawing/2014/main" val="2470313472"/>
                    </a:ext>
                  </a:extLst>
                </a:gridCol>
                <a:gridCol w="2319251">
                  <a:extLst>
                    <a:ext uri="{9D8B030D-6E8A-4147-A177-3AD203B41FA5}">
                      <a16:colId xmlns:a16="http://schemas.microsoft.com/office/drawing/2014/main" val="3902398046"/>
                    </a:ext>
                  </a:extLst>
                </a:gridCol>
                <a:gridCol w="1460313">
                  <a:extLst>
                    <a:ext uri="{9D8B030D-6E8A-4147-A177-3AD203B41FA5}">
                      <a16:colId xmlns:a16="http://schemas.microsoft.com/office/drawing/2014/main" val="2425440638"/>
                    </a:ext>
                  </a:extLst>
                </a:gridCol>
              </a:tblGrid>
              <a:tr h="800734">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56372063"/>
                  </a:ext>
                </a:extLst>
              </a:tr>
              <a:tr h="185225">
                <a:tc rowSpan="19">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ΑΓΡΙΝΙΟΥ</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Δ.Ε. ΑΛΥΖΙΑΣ</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ΑΡΧΟΝΤΟΧΩΡΙ</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76482"/>
                  </a:ext>
                </a:extLst>
              </a:tr>
              <a:tr h="18522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ΠΑΡΑΚΑΜΠΥΛΙΩΝ</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 ΒΛΑΣΙΟΣ</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960825"/>
                  </a:ext>
                </a:extLst>
              </a:tr>
              <a:tr h="18522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ΙΝΑΧΟΥ</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ΠΑΛΑΙΟΚΑΡΥΑ</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296959"/>
                  </a:ext>
                </a:extLst>
              </a:tr>
              <a:tr h="18522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ΠΑΡΑΚΑΜΠΥΛΙΩΝ</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ΑΝΩ ΚΕΡΑΣΟΒΟ</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4857698"/>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ΠΑΡΑΚΑΜΠΥΛΙΩΝ</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ΠΟΤΑΜΟΥΛΑ</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7499913"/>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ΘΕΡΜΟΥ</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ΚΟΝΙΣΚΑ</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4024503"/>
                  </a:ext>
                </a:extLst>
              </a:tr>
              <a:tr h="185225">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ΠΑΡΑΚΑΜΠΥΛΙΩΝ</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ΣΑΡΓΙΑΔΑ</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220534"/>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ΙΝΑΧΟΥ</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ΓΡΑΜΜΑΤΙΚΟΥ</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12.11.2025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724508"/>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ΦΥΤΕΙΩΝ</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ΒΑΣΙΛΟΠΟΥΛΟ</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13.11.2025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714897"/>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ΜΕΔΕΩΝΟΣ</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ΘΥΡΡΕΙΟΥ</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260265"/>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ΘΕΡΜΟΥ</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ΔΡΥΜΩΝΑΣ</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872879"/>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ΠΑΡΑΚΑΜΠΥΛΙΩΝ</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ΟΧΘΙΑ</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9789979"/>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ΠΑΡΑΚΑΜΠΥΛΙΩΝ</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ΒΑΡΕΤΑΔΑ</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530295"/>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ΘΕΡΜΟΥ</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ΑΡΓΥΡΟ ΠΗΓΑΔΙ</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578425"/>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ΙΝΑΧΟΥ</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ΓΙΑΝΝΟΠΟΥΛΟΙ</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474907"/>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ΙΝΑΧΟΥ</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ΠΕΡΔΙΚΑΚΙ</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656935"/>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ΠΑΡΑΚΑΜΠΥΛΙΩΝ</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ΚΑΛΛΙΘΕΑ</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67162"/>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ΠΑΡΑΚΑΜΠΥΛΙΩΝ</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ΣΙΤΟΜΕΝΑ</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891611"/>
                  </a:ext>
                </a:extLst>
              </a:tr>
              <a:tr h="18522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ΜΕΔΕΩΝΟΣ</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ΜΟΝΑΣΤΗΡΑΚΙ</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6820" marR="6820" marT="6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47541"/>
                  </a:ext>
                </a:extLst>
              </a:tr>
            </a:tbl>
          </a:graphicData>
        </a:graphic>
      </p:graphicFrame>
    </p:spTree>
    <p:extLst>
      <p:ext uri="{BB962C8B-B14F-4D97-AF65-F5344CB8AC3E}">
        <p14:creationId xmlns:p14="http://schemas.microsoft.com/office/powerpoint/2010/main" val="3993019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97394"/>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113725228"/>
              </p:ext>
            </p:extLst>
          </p:nvPr>
        </p:nvGraphicFramePr>
        <p:xfrm>
          <a:off x="1596000" y="1225949"/>
          <a:ext cx="9000000" cy="4623772"/>
        </p:xfrm>
        <a:graphic>
          <a:graphicData uri="http://schemas.openxmlformats.org/drawingml/2006/table">
            <a:tbl>
              <a:tblPr/>
              <a:tblGrid>
                <a:gridCol w="2626865">
                  <a:extLst>
                    <a:ext uri="{9D8B030D-6E8A-4147-A177-3AD203B41FA5}">
                      <a16:colId xmlns:a16="http://schemas.microsoft.com/office/drawing/2014/main" val="169318220"/>
                    </a:ext>
                  </a:extLst>
                </a:gridCol>
                <a:gridCol w="2601884">
                  <a:extLst>
                    <a:ext uri="{9D8B030D-6E8A-4147-A177-3AD203B41FA5}">
                      <a16:colId xmlns:a16="http://schemas.microsoft.com/office/drawing/2014/main" val="196669646"/>
                    </a:ext>
                  </a:extLst>
                </a:gridCol>
                <a:gridCol w="2186247">
                  <a:extLst>
                    <a:ext uri="{9D8B030D-6E8A-4147-A177-3AD203B41FA5}">
                      <a16:colId xmlns:a16="http://schemas.microsoft.com/office/drawing/2014/main" val="976077543"/>
                    </a:ext>
                  </a:extLst>
                </a:gridCol>
                <a:gridCol w="1585004">
                  <a:extLst>
                    <a:ext uri="{9D8B030D-6E8A-4147-A177-3AD203B41FA5}">
                      <a16:colId xmlns:a16="http://schemas.microsoft.com/office/drawing/2014/main" val="4107552530"/>
                    </a:ext>
                  </a:extLst>
                </a:gridCol>
              </a:tblGrid>
              <a:tr h="797535">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912801444"/>
                  </a:ext>
                </a:extLst>
              </a:tr>
              <a:tr h="173764">
                <a:tc rowSpan="19">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ΑΙΤΩΛΟΑΚΑΡΝΑΝΙΑΣ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ΟΙΝΙΑΔΩΝ</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ΠΕΝΤΑΛΟΦΟΣ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7394878"/>
                  </a:ext>
                </a:extLst>
              </a:tr>
              <a:tr h="16582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ΟΙΝΙΑΔΩΝ</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ΣΤΑΜΝΑ</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8452301"/>
                  </a:ext>
                </a:extLst>
              </a:tr>
              <a:tr h="34752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ΟΙΝΙΑΔΩΝ</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ΚΑΤΟΧΗ</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5.11.2025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8666276"/>
                  </a:ext>
                </a:extLst>
              </a:tr>
              <a:tr h="16582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ΟΙΝΙΑΔΩΝ</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ΝΕΟΧΩΡΙ</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3562784"/>
                  </a:ext>
                </a:extLst>
              </a:tr>
              <a:tr h="17376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ΟΙΝΙΑΔΩΝ</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ΓΟΥΡΙΑ</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7351351"/>
                  </a:ext>
                </a:extLst>
              </a:tr>
              <a:tr h="17376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ΟΙΝΙΑΔΩΝ</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ΜΑΣΤΡΟ</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8867011"/>
                  </a:ext>
                </a:extLst>
              </a:tr>
              <a:tr h="16582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ΟΙΝΙΑΔΩΝ</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ΛΕΣΙΝΙ</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11.11.2025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075208"/>
                  </a:ext>
                </a:extLst>
              </a:tr>
              <a:tr h="17376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Ι.Π. ΜΕΣΟΛΟΓΓΙΟΥ</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ΕΥΗΝΟΧΩΡΙ</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12.11.2025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698547"/>
                  </a:ext>
                </a:extLst>
              </a:tr>
              <a:tr h="17376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Ι.Π. ΜΕΣΟΛΟΓΓΙΟΥ</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ΑΓΙΟΣ ΘΩΜΑΣ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13.11.2025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8198566"/>
                  </a:ext>
                </a:extLst>
              </a:tr>
              <a:tr h="16582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ΧΑΛΚΕΙΑΣ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ΓΑΛΑΤΑΣ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426197"/>
                  </a:ext>
                </a:extLst>
              </a:tr>
              <a:tr h="17376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ΧΑΛΚΕΙΑΣ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ΤΡΙΚΟΡΦΟ</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0837"/>
                  </a:ext>
                </a:extLst>
              </a:tr>
              <a:tr h="17376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ΧΑΛΚΕΙΑΣ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ΓΑΒΡΟΛΙΜΝΗ</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10794"/>
                  </a:ext>
                </a:extLst>
              </a:tr>
              <a:tr h="17376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ΑΝΤΙΡΡΙΟΥ</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ΑΝΤΙΡΡΙΟ</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200370"/>
                  </a:ext>
                </a:extLst>
              </a:tr>
              <a:tr h="16582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ΧΑΛΚΕΙΑΣ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ΠΕΡΙΘΩΡΙ</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616997"/>
                  </a:ext>
                </a:extLst>
              </a:tr>
              <a:tr h="260645">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ΧΑΛΚΕΙΑΣ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ΚΑΛΑΒΡΟΥΖΑ</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89499"/>
                  </a:ext>
                </a:extLst>
              </a:tr>
              <a:tr h="17376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ΝΑΥΠΑΚΤΙΑΣ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ΣΚΑΛΑΣ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515582"/>
                  </a:ext>
                </a:extLst>
              </a:tr>
              <a:tr h="17376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ΝΑΥΠΑΚΤΙΑΣ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ΔΑΦΝΗΣ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8122693"/>
                  </a:ext>
                </a:extLst>
              </a:tr>
              <a:tr h="17376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ΑΝΤΙΡΡΙΟΥ</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ΜΟΛΥΚΡΕΙΟΥ</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096953"/>
                  </a:ext>
                </a:extLst>
              </a:tr>
              <a:tr h="17376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ΝΑΥΠΑΚΤΙΑΣ</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ΛΥΓΙΑ</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6418" marR="6418" marT="6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5681828"/>
                  </a:ext>
                </a:extLst>
              </a:tr>
            </a:tbl>
          </a:graphicData>
        </a:graphic>
      </p:graphicFrame>
    </p:spTree>
    <p:extLst>
      <p:ext uri="{BB962C8B-B14F-4D97-AF65-F5344CB8AC3E}">
        <p14:creationId xmlns:p14="http://schemas.microsoft.com/office/powerpoint/2010/main" val="1349274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6036" y="266883"/>
            <a:ext cx="11342267" cy="647517"/>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517243369"/>
              </p:ext>
            </p:extLst>
          </p:nvPr>
        </p:nvGraphicFramePr>
        <p:xfrm>
          <a:off x="1670815" y="1003791"/>
          <a:ext cx="9094166" cy="5192697"/>
        </p:xfrm>
        <a:graphic>
          <a:graphicData uri="http://schemas.openxmlformats.org/drawingml/2006/table">
            <a:tbl>
              <a:tblPr/>
              <a:tblGrid>
                <a:gridCol w="2242900">
                  <a:extLst>
                    <a:ext uri="{9D8B030D-6E8A-4147-A177-3AD203B41FA5}">
                      <a16:colId xmlns:a16="http://schemas.microsoft.com/office/drawing/2014/main" val="2173382537"/>
                    </a:ext>
                  </a:extLst>
                </a:gridCol>
                <a:gridCol w="2736466">
                  <a:extLst>
                    <a:ext uri="{9D8B030D-6E8A-4147-A177-3AD203B41FA5}">
                      <a16:colId xmlns:a16="http://schemas.microsoft.com/office/drawing/2014/main" val="3145282764"/>
                    </a:ext>
                  </a:extLst>
                </a:gridCol>
                <a:gridCol w="2460568">
                  <a:extLst>
                    <a:ext uri="{9D8B030D-6E8A-4147-A177-3AD203B41FA5}">
                      <a16:colId xmlns:a16="http://schemas.microsoft.com/office/drawing/2014/main" val="321719312"/>
                    </a:ext>
                  </a:extLst>
                </a:gridCol>
                <a:gridCol w="1654232">
                  <a:extLst>
                    <a:ext uri="{9D8B030D-6E8A-4147-A177-3AD203B41FA5}">
                      <a16:colId xmlns:a16="http://schemas.microsoft.com/office/drawing/2014/main" val="1895436899"/>
                    </a:ext>
                  </a:extLst>
                </a:gridCol>
              </a:tblGrid>
              <a:tr h="958013">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765678752"/>
                  </a:ext>
                </a:extLst>
              </a:tr>
              <a:tr h="147278">
                <a:tc rowSpan="21">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ΑΡΚΑΔΙΑΣ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ΜΕΓΑΛΟΠΟΛΗΣ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ΕΛΛΗΝΙΚΟ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027743"/>
                  </a:ext>
                </a:extLst>
              </a:tr>
              <a:tr h="14727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ΝΟΤΙΑΣ ΚΥΝΟΥΡΙΑΣ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ΤΥΡΟΣ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235810"/>
                  </a:ext>
                </a:extLst>
              </a:tr>
              <a:tr h="147278">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ΤΡΙΠΟΛΗΣ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ΔΑΡΑ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710960"/>
                  </a:ext>
                </a:extLst>
              </a:tr>
              <a:tr h="29230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ΓΟΡΤΥΝΙΑΣ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ΚΟΝΤΟΒΑΖΑΙΝΑ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6/11/2025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731512"/>
                  </a:ext>
                </a:extLst>
              </a:tr>
              <a:tr h="16120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ΒΟΡΕΙΑΣ ΚΥΝΟΥΡΙΑΣ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ΑΓΙΟΣ ΑΝΔΡΕΑΣ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929812"/>
                  </a:ext>
                </a:extLst>
              </a:tr>
              <a:tr h="16120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ΤΡΙΠΟΛΗΣ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ΚΟΛΛΙΝΕΣ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331717"/>
                  </a:ext>
                </a:extLst>
              </a:tr>
              <a:tr h="16120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ΝΟΤΙΑΣ ΚΥΝΟΥΡΙΑΣ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ΚΟΣΜΑΣ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11/11/2025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9157495"/>
                  </a:ext>
                </a:extLst>
              </a:tr>
              <a:tr h="16120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ΜΕΓΑΛΟΠΟΛΗΣ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ΛΕΟΝΤΑΡΙ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12/11/2025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145308"/>
                  </a:ext>
                </a:extLst>
              </a:tr>
              <a:tr h="16120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ΤΡΙΠΟΛΗΣ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ΑΡΤΕΜΙΣΙΟ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13/11/2025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8886630"/>
                  </a:ext>
                </a:extLst>
              </a:tr>
              <a:tr h="16120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ΓΟΡΤΥΝΙΑΣ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ΚΑΜΕΝΙΤΣΑ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674717"/>
                  </a:ext>
                </a:extLst>
              </a:tr>
              <a:tr h="16120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ΤΡΙΠΟΛΗΣ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ΝΕΣΤΑΝΗ</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0950708"/>
                  </a:ext>
                </a:extLst>
              </a:tr>
              <a:tr h="37423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ΤΡΙΠΟΛΗΣ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ΤΡΙΠΟΛΗ</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17-21/11/25,</a:t>
                      </a:r>
                      <a:br>
                        <a:rPr lang="el-GR" sz="1200" b="0" i="0" u="none" strike="noStrike" cap="none" dirty="0">
                          <a:solidFill>
                            <a:srgbClr val="000000"/>
                          </a:solidFill>
                          <a:effectLst/>
                          <a:latin typeface="Calibri" panose="020F0502020204030204" pitchFamily="34" charset="0"/>
                          <a:ea typeface="+mn-ea"/>
                          <a:cs typeface="+mn-cs"/>
                          <a:sym typeface="Arial"/>
                        </a:rPr>
                      </a:br>
                      <a:r>
                        <a:rPr lang="el-GR" sz="1200" b="0" i="0" u="none" strike="noStrike" cap="none" dirty="0">
                          <a:solidFill>
                            <a:srgbClr val="000000"/>
                          </a:solidFill>
                          <a:effectLst/>
                          <a:latin typeface="Calibri" panose="020F0502020204030204" pitchFamily="34" charset="0"/>
                          <a:ea typeface="+mn-ea"/>
                          <a:cs typeface="+mn-cs"/>
                          <a:sym typeface="Arial"/>
                        </a:rPr>
                        <a:t>24-28/11/25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533228"/>
                  </a:ext>
                </a:extLst>
              </a:tr>
              <a:tr h="16120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ΒΟΡΕΙΑΣ ΚΥΝΟΥΡΙΑΣ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ΚΑΣΤΑΝΙΤΣΑ</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7025713"/>
                  </a:ext>
                </a:extLst>
              </a:tr>
              <a:tr h="16120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ΜΕΓΑΛΟΠΟΛΗΣ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ΙΣΑΡΗ</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193930"/>
                  </a:ext>
                </a:extLst>
              </a:tr>
              <a:tr h="16120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ΤΡΙΠΟΛΗΣ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ΤΣΕΛΕΠΑΚΟΥ</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9152904"/>
                  </a:ext>
                </a:extLst>
              </a:tr>
              <a:tr h="16120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ΤΡΙΠΟΛΗΣ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ΒΛΑΧΟΚΕΡΑΣΙΑ </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36517"/>
                  </a:ext>
                </a:extLst>
              </a:tr>
              <a:tr h="16120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ΝΟΤΙΑΣ ΚΥΝΟΥΡΙΑΣ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ΠΟΥΛΙΘΡΑ</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414395"/>
                  </a:ext>
                </a:extLst>
              </a:tr>
              <a:tr h="16120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ΒΟΡΕΙΑΣ ΚΥΝΟΥΡΙΑΣ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ΚΑΣΤΡΙ</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7219803"/>
                  </a:ext>
                </a:extLst>
              </a:tr>
              <a:tr h="16120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ΓΟΡΤΥΝΙΑΣ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ΛΑΓΚΑΔΙΑ</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7605050"/>
                  </a:ext>
                </a:extLst>
              </a:tr>
              <a:tr h="16120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ΜΕΓΑΛΟΠΟΛΗΣ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ΠΑΡΑΔΕΙΣΙΑ</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017193"/>
                  </a:ext>
                </a:extLst>
              </a:tr>
              <a:tr h="161204">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ΓΟΡΤΥΝΙΑΣ</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ΒΑΛΤΕΣΙΝΙΚΟ</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4917" marR="4917" marT="49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960147"/>
                  </a:ext>
                </a:extLst>
              </a:tr>
            </a:tbl>
          </a:graphicData>
        </a:graphic>
      </p:graphicFrame>
    </p:spTree>
    <p:extLst>
      <p:ext uri="{BB962C8B-B14F-4D97-AF65-F5344CB8AC3E}">
        <p14:creationId xmlns:p14="http://schemas.microsoft.com/office/powerpoint/2010/main" val="18704109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81016"/>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1575565299"/>
              </p:ext>
            </p:extLst>
          </p:nvPr>
        </p:nvGraphicFramePr>
        <p:xfrm>
          <a:off x="1596000" y="1060209"/>
          <a:ext cx="9000000" cy="4879542"/>
        </p:xfrm>
        <a:graphic>
          <a:graphicData uri="http://schemas.openxmlformats.org/drawingml/2006/table">
            <a:tbl>
              <a:tblPr/>
              <a:tblGrid>
                <a:gridCol w="2275042">
                  <a:extLst>
                    <a:ext uri="{9D8B030D-6E8A-4147-A177-3AD203B41FA5}">
                      <a16:colId xmlns:a16="http://schemas.microsoft.com/office/drawing/2014/main" val="3069895554"/>
                    </a:ext>
                  </a:extLst>
                </a:gridCol>
                <a:gridCol w="3430061">
                  <a:extLst>
                    <a:ext uri="{9D8B030D-6E8A-4147-A177-3AD203B41FA5}">
                      <a16:colId xmlns:a16="http://schemas.microsoft.com/office/drawing/2014/main" val="1178020326"/>
                    </a:ext>
                  </a:extLst>
                </a:gridCol>
                <a:gridCol w="2161530">
                  <a:extLst>
                    <a:ext uri="{9D8B030D-6E8A-4147-A177-3AD203B41FA5}">
                      <a16:colId xmlns:a16="http://schemas.microsoft.com/office/drawing/2014/main" val="44964190"/>
                    </a:ext>
                  </a:extLst>
                </a:gridCol>
                <a:gridCol w="1133367">
                  <a:extLst>
                    <a:ext uri="{9D8B030D-6E8A-4147-A177-3AD203B41FA5}">
                      <a16:colId xmlns:a16="http://schemas.microsoft.com/office/drawing/2014/main" val="3427925289"/>
                    </a:ext>
                  </a:extLst>
                </a:gridCol>
              </a:tblGrid>
              <a:tr h="959784">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811669785"/>
                  </a:ext>
                </a:extLst>
              </a:tr>
              <a:tr h="230574">
                <a:tc rowSpan="17">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ΑΡΓΟΛΙΔΑΣ</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ΑΡΓΟΥΣ-ΜΥΚΗΝΩΝ</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ΠΡΟΣΥΜΝΗ</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969456"/>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ΝΑΥΠΛΙΕΩΝ</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ΑΝΥΦΙ</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138865"/>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ΕΠΙΔΑΥΡΟΥ</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ΝΕΑ ΕΠΙΔΑΥΡΟΣ</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6884787"/>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ΕΡΜΙΟΝΙΔΑΣ</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ΕΡΜΙΟΝΗ</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224553"/>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ΑΡΓΟΥΣ-ΜΥΚΗΝΩΝ</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ΛΙΜΝΕΣ</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8135188"/>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ΑΡΓΟΥΣ-ΜΥΚΗΝΩΝ</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ΑΧΛΑΔΟΚΑΜΠΟΣ</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301385"/>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ΝΑΥΠΛΙΕΩΝ</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ΑΡΑΧΝΑΙΟ</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2187449"/>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ΝΑΥΠΛΙΕΩΝ</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ΙΡΙΑ</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620333"/>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ΑΡΓΟΥΣ-ΜΥΚΗΝΩΝ</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ΛΑΛΟΥΚΑΣ</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45893"/>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ΑΡΓΟΥΣ-ΜΥΚΗΝΩΝ</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ΝΕΟΧΩΡΙ</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0807475"/>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ΕΠΙΔΑΥΡΟΥ</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ΑΓΙΟΣ ΔΗΜΗΤΡΙΟΣ</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949653"/>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ΕΡΜΙΟΝΙΔΑΣ</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ΔΙΔΥΜΑ</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084513"/>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ΑΡΓΟΥΣ-ΜΥΚΗΝΩΝ</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ΚΙΒΕΡΙ</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2755943"/>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ΕΠΙΔΑΥΡΟΥ</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ΑΔΑΜΙ</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95427"/>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ΝΑΥΠΛΙΕΩΝ</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ΜΙΔΕΑ</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314982"/>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ΕΡΜΙΟΝΙΔΑΣ</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ΦΟΥΡΝΟΙ</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9825039"/>
                  </a:ext>
                </a:extLst>
              </a:tr>
              <a:tr h="230574">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ΑΡΓΟΥΣ-ΜΥΚΗΝΩΝ</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ΜΑΛΑΝΔΡΕΝΙΟΥ</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7052" marR="7052" marT="7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524575"/>
                  </a:ext>
                </a:extLst>
              </a:tr>
            </a:tbl>
          </a:graphicData>
        </a:graphic>
      </p:graphicFrame>
    </p:spTree>
    <p:extLst>
      <p:ext uri="{BB962C8B-B14F-4D97-AF65-F5344CB8AC3E}">
        <p14:creationId xmlns:p14="http://schemas.microsoft.com/office/powerpoint/2010/main" val="3718025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06201"/>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878551910"/>
              </p:ext>
            </p:extLst>
          </p:nvPr>
        </p:nvGraphicFramePr>
        <p:xfrm>
          <a:off x="1596000" y="869046"/>
          <a:ext cx="9000000" cy="5119909"/>
        </p:xfrm>
        <a:graphic>
          <a:graphicData uri="http://schemas.openxmlformats.org/drawingml/2006/table">
            <a:tbl>
              <a:tblPr/>
              <a:tblGrid>
                <a:gridCol w="2527113">
                  <a:extLst>
                    <a:ext uri="{9D8B030D-6E8A-4147-A177-3AD203B41FA5}">
                      <a16:colId xmlns:a16="http://schemas.microsoft.com/office/drawing/2014/main" val="1980283142"/>
                    </a:ext>
                  </a:extLst>
                </a:gridCol>
                <a:gridCol w="2643447">
                  <a:extLst>
                    <a:ext uri="{9D8B030D-6E8A-4147-A177-3AD203B41FA5}">
                      <a16:colId xmlns:a16="http://schemas.microsoft.com/office/drawing/2014/main" val="3091306330"/>
                    </a:ext>
                  </a:extLst>
                </a:gridCol>
                <a:gridCol w="2186247">
                  <a:extLst>
                    <a:ext uri="{9D8B030D-6E8A-4147-A177-3AD203B41FA5}">
                      <a16:colId xmlns:a16="http://schemas.microsoft.com/office/drawing/2014/main" val="265475314"/>
                    </a:ext>
                  </a:extLst>
                </a:gridCol>
                <a:gridCol w="1643193">
                  <a:extLst>
                    <a:ext uri="{9D8B030D-6E8A-4147-A177-3AD203B41FA5}">
                      <a16:colId xmlns:a16="http://schemas.microsoft.com/office/drawing/2014/main" val="2920333089"/>
                    </a:ext>
                  </a:extLst>
                </a:gridCol>
              </a:tblGrid>
              <a:tr h="961471">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96532374"/>
                  </a:ext>
                </a:extLst>
              </a:tr>
              <a:tr h="157586">
                <a:tc rowSpan="21">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ΑΧΑΪΑΣ </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ΔΕ ΛΑΡΙΣΣΟΥ</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ΒΕΛΙΤΣΕΣ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147048"/>
                  </a:ext>
                </a:extLst>
              </a:tr>
              <a:tr h="15758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ΔΕ ΛΑΡΙΣΣΟΥ</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ΜΙΧΟΪ </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4/10/2025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237144"/>
                  </a:ext>
                </a:extLst>
              </a:tr>
              <a:tr h="15758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ΔΕ ΛΑΡΙΣΣΟΥ</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ΤΣΑΜΑΙΪΚΑ</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0515656"/>
                  </a:ext>
                </a:extLst>
              </a:tr>
              <a:tr h="15758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ΔΕ ΛΑΡΙΣΣΟΥ</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ΑΓΙΙΟΣ ΝΙΚΟΛΑΟΣ ΣΠΑΤΑ</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300334"/>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 ΛΑΡΙΣΣΟΥ</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ΡΙΟΛΟΣ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4155111"/>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 ΛΑΡΙΣΣΟΥ</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ΑΠΙΔΕΩΝΑΣ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3168786"/>
                  </a:ext>
                </a:extLst>
              </a:tr>
              <a:tr h="15758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ΔΕ ΛΑΡΙΣΣΟΥ</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ΚΑΓΚΑΔΙ </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0810431"/>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 ΛΑΡΙΣΣΟΥ</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ΜΑΤΑΡΑΓΚΑ</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8614682"/>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 ΛΑΡΙΣΣΟΥ</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ΠΕΤΑΣ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585297"/>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 ΛΑΡΙΣΣΟΥ</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ΜΕΤΟΧΙ</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00444"/>
                  </a:ext>
                </a:extLst>
              </a:tr>
              <a:tr h="2007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 ΛΑΡΙΣΣΟΥ</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ΛΑΠΠΑΣ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 17/11/2025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538027"/>
                  </a:ext>
                </a:extLst>
              </a:tr>
              <a:tr h="31079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ΠΑΤΡΕΩΝ</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ΠΑΤΡΑ</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17-21/11/25,</a:t>
                      </a:r>
                      <a:br>
                        <a:rPr lang="el-GR" sz="1200" b="0" i="0" u="none" strike="noStrike" cap="none">
                          <a:solidFill>
                            <a:srgbClr val="000000"/>
                          </a:solidFill>
                          <a:effectLst/>
                          <a:latin typeface="Calibri" panose="020F0502020204030204" pitchFamily="34" charset="0"/>
                          <a:ea typeface="+mn-ea"/>
                          <a:cs typeface="+mn-cs"/>
                          <a:sym typeface="Arial"/>
                        </a:rPr>
                      </a:br>
                      <a:r>
                        <a:rPr lang="el-GR" sz="1200" b="0" i="0" u="none" strike="noStrike" cap="none">
                          <a:solidFill>
                            <a:srgbClr val="000000"/>
                          </a:solidFill>
                          <a:effectLst/>
                          <a:latin typeface="Calibri" panose="020F0502020204030204" pitchFamily="34" charset="0"/>
                          <a:ea typeface="+mn-ea"/>
                          <a:cs typeface="+mn-cs"/>
                          <a:sym typeface="Arial"/>
                        </a:rPr>
                        <a:t>24-28/11/25 </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618118"/>
                  </a:ext>
                </a:extLst>
              </a:tr>
              <a:tr h="2007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 ΛΑΡΙΣΣΟΥ</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ΑΡΑΞΟΣ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 18/11/2025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147192"/>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 ΔΕ  ΠΑΪΩΝ </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ΔΑΦΝΗ </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7049570"/>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 ΔΕ  ΠΑΪΩΝ </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ΔΑΦΝΗ </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20/11/2025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375040"/>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 ΔΕ  ΠΑΪΩΝ </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ΠΑΟΣ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21/11/2015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638924"/>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 ΔΕ  ΠΑΪΩΝ </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ΠΑΟΣ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24/11/2015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405365"/>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 ΑΡΟΑΝΙΑΣ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ΣΕΙΡΕΣ </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951068"/>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 ΑΡΟΑΝΙΑΣ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ΛΕΧΟΥΡΙ</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3874667"/>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 ΑΡΟΑΝΙΑΣ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ΤΡΙΠΟΤΑΜΑ</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736423"/>
                  </a:ext>
                </a:extLst>
              </a:tr>
              <a:tr h="15758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 ΑΡΟΑΝΙΑΣ</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ΛΙΒΑΡΤΖΙ</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5224" marR="5224" marT="5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72479"/>
                  </a:ext>
                </a:extLst>
              </a:tr>
            </a:tbl>
          </a:graphicData>
        </a:graphic>
      </p:graphicFrame>
    </p:spTree>
    <p:extLst>
      <p:ext uri="{BB962C8B-B14F-4D97-AF65-F5344CB8AC3E}">
        <p14:creationId xmlns:p14="http://schemas.microsoft.com/office/powerpoint/2010/main" val="2819954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72703"/>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1429903867"/>
              </p:ext>
            </p:extLst>
          </p:nvPr>
        </p:nvGraphicFramePr>
        <p:xfrm>
          <a:off x="1687484" y="1001820"/>
          <a:ext cx="8714515" cy="4854360"/>
        </p:xfrm>
        <a:graphic>
          <a:graphicData uri="http://schemas.openxmlformats.org/drawingml/2006/table">
            <a:tbl>
              <a:tblPr/>
              <a:tblGrid>
                <a:gridCol w="2025848">
                  <a:extLst>
                    <a:ext uri="{9D8B030D-6E8A-4147-A177-3AD203B41FA5}">
                      <a16:colId xmlns:a16="http://schemas.microsoft.com/office/drawing/2014/main" val="2303416770"/>
                    </a:ext>
                  </a:extLst>
                </a:gridCol>
                <a:gridCol w="2607733">
                  <a:extLst>
                    <a:ext uri="{9D8B030D-6E8A-4147-A177-3AD203B41FA5}">
                      <a16:colId xmlns:a16="http://schemas.microsoft.com/office/drawing/2014/main" val="3955739744"/>
                    </a:ext>
                  </a:extLst>
                </a:gridCol>
                <a:gridCol w="2108200">
                  <a:extLst>
                    <a:ext uri="{9D8B030D-6E8A-4147-A177-3AD203B41FA5}">
                      <a16:colId xmlns:a16="http://schemas.microsoft.com/office/drawing/2014/main" val="3231041572"/>
                    </a:ext>
                  </a:extLst>
                </a:gridCol>
                <a:gridCol w="1972734">
                  <a:extLst>
                    <a:ext uri="{9D8B030D-6E8A-4147-A177-3AD203B41FA5}">
                      <a16:colId xmlns:a16="http://schemas.microsoft.com/office/drawing/2014/main" val="654827481"/>
                    </a:ext>
                  </a:extLst>
                </a:gridCol>
              </a:tblGrid>
              <a:tr h="981920">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955615492"/>
                  </a:ext>
                </a:extLst>
              </a:tr>
              <a:tr h="193622">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ΗΛΕΙΑΣ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ΛΑΜΠΕΙΑΣ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ΛΑΜΠΕΙΑ</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3449030"/>
                  </a:ext>
                </a:extLst>
              </a:tr>
              <a:tr h="19362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ΛΑΜΠΕΙΑΣ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ΑΣΤΡΑΣ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9115143"/>
                  </a:ext>
                </a:extLst>
              </a:tr>
              <a:tr h="19362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ΛΑΜΠΕΙΑΣ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ΟΡΕΙΝΗ</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4560284"/>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ΛΑΣΙΩΝΟΣ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ΑΓΙΑ ΚΥΡΙΑΚΗ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100308"/>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ΛΑΣΙΩΝΟΣ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ΑΓΙΑ ΤΡΙΑΔΑ</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89648"/>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ΛΑΣΙΩΝΟΣ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ΑΝΤΡΩΝΙ </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172931"/>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ΛΑΣΙΩΝΟΣ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ΚΑΚΟΤΑΡΙ</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0626585"/>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ΛΑΣΙΩΝΟΣ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ΤΣΙΠΙΑΝΑ</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236258"/>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ΑΡΧΑΙΑΣ ΟΛΥΜΠΙΑΣ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ΑΣΠΡΑ ΣΠΙΤΙΑ</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753076"/>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ΑΡΧΑΙΑΣ ΟΛΥΜΠΙΑΣ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ΒΑΣΙΛΑΚΙ</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899343"/>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ΑΡΧΑΙΑΣ ΟΛΥΜΠΙΑΣ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ΚΑΜΕΝΑ</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25678"/>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ΑΡΧΑΙΑΣ ΟΛΥΜΠΙΑΣ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ΛΟΥΒΡΟ</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1173654"/>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ΑΡΧΑΙΑΣ ΟΛΥΜΠΙΑΣ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ΞΗΡΟΚΑΜΠΟΣ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2064504"/>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ΑΡΧΑΙΑΣ ΟΛΥΜΠΙΑΣ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ΠΕΥΚΕΣ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4333814"/>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ΑΡΧΑΙΑΣ ΟΛΥΜΠΙΑΣ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ΧΕΛΙΔΟΝΙ</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151696"/>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ΦΙΛΑΛΕΙΑΣ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ΚΡΥΟΝΕΡΙ</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5159754"/>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ΦΙΛΑΛΕΙΑΣ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ΠΕΤΡΑΛΩΝΑ</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985991"/>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ΦΙΛΑΛΕΙΑΣ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ΦΥΓΑΛΕΙΑ</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561316"/>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ΖΑΧΑΡΩΣ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ΜΑΚΙΣΤΟΣ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434963"/>
                  </a:ext>
                </a:extLst>
              </a:tr>
              <a:tr h="19362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ΖΑΧΑΡΩΣ</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ΛΕΠΡΕΟ</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6077" marR="6077" marT="6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404645"/>
                  </a:ext>
                </a:extLst>
              </a:tr>
            </a:tbl>
          </a:graphicData>
        </a:graphic>
      </p:graphicFrame>
    </p:spTree>
    <p:extLst>
      <p:ext uri="{BB962C8B-B14F-4D97-AF65-F5344CB8AC3E}">
        <p14:creationId xmlns:p14="http://schemas.microsoft.com/office/powerpoint/2010/main" val="195494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C2249-F374-2AE0-D6C9-0468DACDCC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8FE14E-3E80-6291-B2CE-42F76A33EA7C}"/>
              </a:ext>
            </a:extLst>
          </p:cNvPr>
          <p:cNvSpPr>
            <a:spLocks noGrp="1"/>
          </p:cNvSpPr>
          <p:nvPr>
            <p:ph type="title"/>
          </p:nvPr>
        </p:nvSpPr>
        <p:spPr/>
        <p:txBody>
          <a:bodyPr/>
          <a:lstStyle/>
          <a:p>
            <a:r>
              <a:rPr lang="el-GR" dirty="0"/>
              <a:t>Οι ΚΟΜΥ πραγματοποιούν </a:t>
            </a:r>
            <a:r>
              <a:rPr lang="el-GR" dirty="0" err="1"/>
              <a:t>κατ’οίκον</a:t>
            </a:r>
            <a:r>
              <a:rPr lang="el-GR" dirty="0"/>
              <a:t> επισκέψεις σε όλη την Ελλάδα και παρέχουν υπηρεσίες σε σταθερό σημείο στις απομακρυσμένες περιοχές</a:t>
            </a:r>
            <a:endParaRPr lang="en-US" dirty="0"/>
          </a:p>
        </p:txBody>
      </p:sp>
      <p:sp>
        <p:nvSpPr>
          <p:cNvPr id="6" name="Text Placeholder 5">
            <a:extLst>
              <a:ext uri="{FF2B5EF4-FFF2-40B4-BE49-F238E27FC236}">
                <a16:creationId xmlns:a16="http://schemas.microsoft.com/office/drawing/2014/main" id="{4E6BDC3F-B384-A4F7-7BDC-F04423E7E7FC}"/>
              </a:ext>
            </a:extLst>
          </p:cNvPr>
          <p:cNvSpPr>
            <a:spLocks noGrp="1"/>
          </p:cNvSpPr>
          <p:nvPr>
            <p:ph type="body" idx="1"/>
          </p:nvPr>
        </p:nvSpPr>
        <p:spPr/>
        <p:txBody>
          <a:bodyPr/>
          <a:lstStyle/>
          <a:p>
            <a:r>
              <a:rPr lang="el-GR" dirty="0"/>
              <a:t>Κατηγορίες περιοχών που επιλέγονται και τρόπος εξέτασης που αντιστοιχεί</a:t>
            </a:r>
            <a:endParaRPr lang="en-US" dirty="0"/>
          </a:p>
        </p:txBody>
      </p:sp>
      <p:sp>
        <p:nvSpPr>
          <p:cNvPr id="256" name="Text Placeholder 2">
            <a:extLst>
              <a:ext uri="{FF2B5EF4-FFF2-40B4-BE49-F238E27FC236}">
                <a16:creationId xmlns:a16="http://schemas.microsoft.com/office/drawing/2014/main" id="{11CE712F-B777-2E49-9901-3F7D673E593E}"/>
              </a:ext>
            </a:extLst>
          </p:cNvPr>
          <p:cNvSpPr txBox="1">
            <a:spLocks/>
          </p:cNvSpPr>
          <p:nvPr/>
        </p:nvSpPr>
        <p:spPr>
          <a:xfrm>
            <a:off x="1076900" y="-1264089"/>
            <a:ext cx="11680714" cy="597861"/>
          </a:xfrm>
          <a:prstGeom prst="rect">
            <a:avLst/>
          </a:prstGeom>
          <a:noFill/>
          <a:ln>
            <a:noFill/>
          </a:ln>
        </p:spPr>
        <p:txBody>
          <a:bodyPr spcFirstLastPara="1" wrap="square" lIns="108000"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800" b="1" i="0" u="none" strike="noStrike" cap="none">
                <a:solidFill>
                  <a:srgbClr val="363636"/>
                </a:solidFill>
                <a:latin typeface="Calibri Light" panose="020F0302020204030204" pitchFamily="34" charset="0"/>
                <a:ea typeface="Calibri Light" panose="020F0302020204030204" pitchFamily="34" charset="0"/>
                <a:cs typeface="Calibri Light" panose="020F0302020204030204" pitchFamily="34" charset="0"/>
                <a:sym typeface="Calibri"/>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indent="0" fontAlgn="base">
              <a:buSzTx/>
              <a:defRPr/>
            </a:pPr>
            <a:endParaRPr lang="en-US" dirty="0">
              <a:solidFill>
                <a:schemeClr val="accent6">
                  <a:lumMod val="75000"/>
                </a:schemeClr>
              </a:solidFill>
            </a:endParaRPr>
          </a:p>
        </p:txBody>
      </p:sp>
      <p:sp>
        <p:nvSpPr>
          <p:cNvPr id="3" name="Ορθογώνιο 2">
            <a:extLst>
              <a:ext uri="{FF2B5EF4-FFF2-40B4-BE49-F238E27FC236}">
                <a16:creationId xmlns:a16="http://schemas.microsoft.com/office/drawing/2014/main" id="{E3200CC0-4BDA-BEB6-8FB4-4C047321A2B1}"/>
              </a:ext>
            </a:extLst>
          </p:cNvPr>
          <p:cNvSpPr/>
          <p:nvPr/>
        </p:nvSpPr>
        <p:spPr>
          <a:xfrm>
            <a:off x="2877688" y="1732610"/>
            <a:ext cx="2898200" cy="584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Αστικές</a:t>
            </a:r>
          </a:p>
        </p:txBody>
      </p:sp>
      <p:sp>
        <p:nvSpPr>
          <p:cNvPr id="4" name="Ορθογώνιο 3">
            <a:extLst>
              <a:ext uri="{FF2B5EF4-FFF2-40B4-BE49-F238E27FC236}">
                <a16:creationId xmlns:a16="http://schemas.microsoft.com/office/drawing/2014/main" id="{4277263A-CFE1-4209-5FA8-55A7AFDCE278}"/>
              </a:ext>
            </a:extLst>
          </p:cNvPr>
          <p:cNvSpPr/>
          <p:nvPr/>
        </p:nvSpPr>
        <p:spPr>
          <a:xfrm>
            <a:off x="5909238" y="1732610"/>
            <a:ext cx="2898200" cy="584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Απομακρυσμένες</a:t>
            </a:r>
          </a:p>
        </p:txBody>
      </p:sp>
      <p:sp>
        <p:nvSpPr>
          <p:cNvPr id="8" name="Ορθογώνιο 7">
            <a:extLst>
              <a:ext uri="{FF2B5EF4-FFF2-40B4-BE49-F238E27FC236}">
                <a16:creationId xmlns:a16="http://schemas.microsoft.com/office/drawing/2014/main" id="{6D9BF805-5481-4167-B2D0-643A4D9AE542}"/>
              </a:ext>
            </a:extLst>
          </p:cNvPr>
          <p:cNvSpPr/>
          <p:nvPr/>
        </p:nvSpPr>
        <p:spPr>
          <a:xfrm>
            <a:off x="8940788" y="1732610"/>
            <a:ext cx="2898200" cy="584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Μη-αστικές και μη-απομακρυσμένες</a:t>
            </a:r>
          </a:p>
        </p:txBody>
      </p:sp>
      <p:sp>
        <p:nvSpPr>
          <p:cNvPr id="9" name="Ορθογώνιο 8">
            <a:extLst>
              <a:ext uri="{FF2B5EF4-FFF2-40B4-BE49-F238E27FC236}">
                <a16:creationId xmlns:a16="http://schemas.microsoft.com/office/drawing/2014/main" id="{8BF68EE8-45D3-0393-6147-3EEE698CA18A}"/>
              </a:ext>
            </a:extLst>
          </p:cNvPr>
          <p:cNvSpPr/>
          <p:nvPr/>
        </p:nvSpPr>
        <p:spPr>
          <a:xfrm>
            <a:off x="1512721" y="3553734"/>
            <a:ext cx="1247199" cy="6185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Κατ’ οίκον</a:t>
            </a:r>
          </a:p>
        </p:txBody>
      </p:sp>
      <p:sp>
        <p:nvSpPr>
          <p:cNvPr id="10" name="Ορθογώνιο 9">
            <a:extLst>
              <a:ext uri="{FF2B5EF4-FFF2-40B4-BE49-F238E27FC236}">
                <a16:creationId xmlns:a16="http://schemas.microsoft.com/office/drawing/2014/main" id="{FB04A5D7-C20F-F28A-1266-B09FD80A0BD1}"/>
              </a:ext>
            </a:extLst>
          </p:cNvPr>
          <p:cNvSpPr/>
          <p:nvPr/>
        </p:nvSpPr>
        <p:spPr>
          <a:xfrm>
            <a:off x="1520868" y="4217869"/>
            <a:ext cx="1247199" cy="6185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Σε σταθερό σημείο</a:t>
            </a:r>
          </a:p>
        </p:txBody>
      </p:sp>
      <p:pic>
        <p:nvPicPr>
          <p:cNvPr id="11" name="Graphic 13" descr="Checkbox Checked outline">
            <a:extLst>
              <a:ext uri="{FF2B5EF4-FFF2-40B4-BE49-F238E27FC236}">
                <a16:creationId xmlns:a16="http://schemas.microsoft.com/office/drawing/2014/main" id="{7FF89D71-5A1E-DD8A-A226-85F0135461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2338" y="4044434"/>
            <a:ext cx="792000" cy="792000"/>
          </a:xfrm>
          <a:prstGeom prst="rect">
            <a:avLst/>
          </a:prstGeom>
        </p:spPr>
      </p:pic>
      <p:pic>
        <p:nvPicPr>
          <p:cNvPr id="12" name="Graphic 13" descr="Checkbox Checked outline">
            <a:extLst>
              <a:ext uri="{FF2B5EF4-FFF2-40B4-BE49-F238E27FC236}">
                <a16:creationId xmlns:a16="http://schemas.microsoft.com/office/drawing/2014/main" id="{6D32564C-8D1C-3740-8EB5-7DFA786C81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30788" y="3467016"/>
            <a:ext cx="792000" cy="792000"/>
          </a:xfrm>
          <a:prstGeom prst="rect">
            <a:avLst/>
          </a:prstGeom>
        </p:spPr>
      </p:pic>
      <p:pic>
        <p:nvPicPr>
          <p:cNvPr id="13" name="Graphic 13" descr="Checkbox Checked outline">
            <a:extLst>
              <a:ext uri="{FF2B5EF4-FFF2-40B4-BE49-F238E27FC236}">
                <a16:creationId xmlns:a16="http://schemas.microsoft.com/office/drawing/2014/main" id="{0DC1CDA7-DEBF-2839-DD08-1DC2ED82F3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665" y="3443922"/>
            <a:ext cx="792000" cy="792000"/>
          </a:xfrm>
          <a:prstGeom prst="rect">
            <a:avLst/>
          </a:prstGeom>
        </p:spPr>
      </p:pic>
      <p:pic>
        <p:nvPicPr>
          <p:cNvPr id="14" name="Graphic 13" descr="Checkbox Checked outline">
            <a:extLst>
              <a:ext uri="{FF2B5EF4-FFF2-40B4-BE49-F238E27FC236}">
                <a16:creationId xmlns:a16="http://schemas.microsoft.com/office/drawing/2014/main" id="{284CACBC-B7FB-937B-8F27-64B28FB9DC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93888" y="3414179"/>
            <a:ext cx="792000" cy="792000"/>
          </a:xfrm>
          <a:prstGeom prst="rect">
            <a:avLst/>
          </a:prstGeom>
        </p:spPr>
      </p:pic>
      <p:sp>
        <p:nvSpPr>
          <p:cNvPr id="15" name="Ορθογώνιο 14">
            <a:extLst>
              <a:ext uri="{FF2B5EF4-FFF2-40B4-BE49-F238E27FC236}">
                <a16:creationId xmlns:a16="http://schemas.microsoft.com/office/drawing/2014/main" id="{3DF9389F-A8C6-44C9-318E-9AE353C6AA9E}"/>
              </a:ext>
            </a:extLst>
          </p:cNvPr>
          <p:cNvSpPr/>
          <p:nvPr/>
        </p:nvSpPr>
        <p:spPr>
          <a:xfrm>
            <a:off x="459621" y="2397200"/>
            <a:ext cx="2300299" cy="101775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Ορισμός</a:t>
            </a:r>
          </a:p>
        </p:txBody>
      </p:sp>
      <p:sp>
        <p:nvSpPr>
          <p:cNvPr id="16" name="Ορθογώνιο 15">
            <a:extLst>
              <a:ext uri="{FF2B5EF4-FFF2-40B4-BE49-F238E27FC236}">
                <a16:creationId xmlns:a16="http://schemas.microsoft.com/office/drawing/2014/main" id="{C0D8AC49-57FD-A8A9-C386-B6B8755879B4}"/>
              </a:ext>
            </a:extLst>
          </p:cNvPr>
          <p:cNvSpPr/>
          <p:nvPr/>
        </p:nvSpPr>
        <p:spPr>
          <a:xfrm>
            <a:off x="2877688" y="2396427"/>
            <a:ext cx="2898200" cy="101775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a:p>
            <a:pPr algn="ctr"/>
            <a:r>
              <a:rPr lang="el-GR" dirty="0">
                <a:solidFill>
                  <a:schemeClr val="tx1"/>
                </a:solidFill>
              </a:rPr>
              <a:t>Οικισμοί με πληθυσμό </a:t>
            </a:r>
            <a:r>
              <a:rPr lang="el-GR" b="1" dirty="0">
                <a:solidFill>
                  <a:schemeClr val="tx1"/>
                </a:solidFill>
              </a:rPr>
              <a:t>&gt;10.000</a:t>
            </a:r>
          </a:p>
          <a:p>
            <a:pPr algn="ctr"/>
            <a:r>
              <a:rPr lang="el-GR" dirty="0">
                <a:solidFill>
                  <a:schemeClr val="tx1"/>
                </a:solidFill>
              </a:rPr>
              <a:t>(π.χ. Αλεξανδρούπολη)</a:t>
            </a:r>
          </a:p>
          <a:p>
            <a:pPr algn="ctr"/>
            <a:endParaRPr lang="en-US" dirty="0">
              <a:solidFill>
                <a:schemeClr val="tx1"/>
              </a:solidFill>
            </a:endParaRPr>
          </a:p>
        </p:txBody>
      </p:sp>
      <p:sp>
        <p:nvSpPr>
          <p:cNvPr id="17" name="Ορθογώνιο 16">
            <a:extLst>
              <a:ext uri="{FF2B5EF4-FFF2-40B4-BE49-F238E27FC236}">
                <a16:creationId xmlns:a16="http://schemas.microsoft.com/office/drawing/2014/main" id="{C0C8CE9A-71AB-6322-A840-0CA9D71176E3}"/>
              </a:ext>
            </a:extLst>
          </p:cNvPr>
          <p:cNvSpPr/>
          <p:nvPr/>
        </p:nvSpPr>
        <p:spPr>
          <a:xfrm>
            <a:off x="5909238" y="2396427"/>
            <a:ext cx="2898200" cy="101775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Οικισμοί με πληθυσμό </a:t>
            </a:r>
            <a:r>
              <a:rPr lang="el-GR" b="1" dirty="0">
                <a:solidFill>
                  <a:schemeClr val="tx1"/>
                </a:solidFill>
              </a:rPr>
              <a:t>&lt;10.000 </a:t>
            </a:r>
            <a:r>
              <a:rPr lang="el-GR" dirty="0">
                <a:solidFill>
                  <a:schemeClr val="tx1"/>
                </a:solidFill>
              </a:rPr>
              <a:t>και απόσταση από δομή υγείας* </a:t>
            </a:r>
            <a:r>
              <a:rPr lang="el-GR" b="1" dirty="0">
                <a:solidFill>
                  <a:schemeClr val="tx1"/>
                </a:solidFill>
              </a:rPr>
              <a:t>&gt;14 </a:t>
            </a:r>
            <a:r>
              <a:rPr lang="el-GR" b="1" dirty="0" err="1">
                <a:solidFill>
                  <a:schemeClr val="tx1"/>
                </a:solidFill>
              </a:rPr>
              <a:t>χλμ</a:t>
            </a:r>
            <a:endParaRPr lang="el-GR" b="1" dirty="0">
              <a:solidFill>
                <a:schemeClr val="tx1"/>
              </a:solidFill>
            </a:endParaRPr>
          </a:p>
          <a:p>
            <a:pPr algn="ctr"/>
            <a:r>
              <a:rPr lang="el-GR" dirty="0">
                <a:solidFill>
                  <a:schemeClr val="tx1"/>
                </a:solidFill>
              </a:rPr>
              <a:t>(π.χ. </a:t>
            </a:r>
            <a:r>
              <a:rPr lang="el-GR" dirty="0" err="1">
                <a:solidFill>
                  <a:schemeClr val="tx1"/>
                </a:solidFill>
              </a:rPr>
              <a:t>Ξηρόκαμπος</a:t>
            </a:r>
            <a:r>
              <a:rPr lang="el-GR" dirty="0">
                <a:solidFill>
                  <a:schemeClr val="tx1"/>
                </a:solidFill>
              </a:rPr>
              <a:t> Λέρου)</a:t>
            </a:r>
          </a:p>
        </p:txBody>
      </p:sp>
      <p:sp>
        <p:nvSpPr>
          <p:cNvPr id="18" name="Ορθογώνιο 17">
            <a:extLst>
              <a:ext uri="{FF2B5EF4-FFF2-40B4-BE49-F238E27FC236}">
                <a16:creationId xmlns:a16="http://schemas.microsoft.com/office/drawing/2014/main" id="{FE139721-EB2C-CA95-80C3-E1491DC2D4D8}"/>
              </a:ext>
            </a:extLst>
          </p:cNvPr>
          <p:cNvSpPr/>
          <p:nvPr/>
        </p:nvSpPr>
        <p:spPr>
          <a:xfrm>
            <a:off x="8940788" y="2396427"/>
            <a:ext cx="2898200" cy="101775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Οικισμοί με πληθυσμό </a:t>
            </a:r>
            <a:r>
              <a:rPr lang="el-GR" b="1" dirty="0">
                <a:solidFill>
                  <a:schemeClr val="tx1"/>
                </a:solidFill>
              </a:rPr>
              <a:t>&lt;10.000 </a:t>
            </a:r>
            <a:r>
              <a:rPr lang="el-GR" dirty="0">
                <a:solidFill>
                  <a:schemeClr val="tx1"/>
                </a:solidFill>
              </a:rPr>
              <a:t>και απόσταση από δομή υγείας* </a:t>
            </a:r>
            <a:r>
              <a:rPr lang="el-GR" b="1" dirty="0">
                <a:solidFill>
                  <a:schemeClr val="tx1"/>
                </a:solidFill>
              </a:rPr>
              <a:t>&lt;14 </a:t>
            </a:r>
            <a:r>
              <a:rPr lang="el-GR" b="1" dirty="0" err="1">
                <a:solidFill>
                  <a:schemeClr val="tx1"/>
                </a:solidFill>
              </a:rPr>
              <a:t>χλμ</a:t>
            </a:r>
            <a:r>
              <a:rPr lang="el-GR" b="1" dirty="0">
                <a:solidFill>
                  <a:schemeClr val="tx1"/>
                </a:solidFill>
              </a:rPr>
              <a:t> </a:t>
            </a:r>
          </a:p>
          <a:p>
            <a:pPr algn="ctr"/>
            <a:r>
              <a:rPr lang="el-GR" dirty="0">
                <a:solidFill>
                  <a:schemeClr val="tx1"/>
                </a:solidFill>
              </a:rPr>
              <a:t>(π.χ. Ελασσόνα)</a:t>
            </a:r>
          </a:p>
        </p:txBody>
      </p:sp>
      <p:sp>
        <p:nvSpPr>
          <p:cNvPr id="23" name="TextBox 22">
            <a:extLst>
              <a:ext uri="{FF2B5EF4-FFF2-40B4-BE49-F238E27FC236}">
                <a16:creationId xmlns:a16="http://schemas.microsoft.com/office/drawing/2014/main" id="{EFD9040C-DAE2-BB8D-F81A-08C40B655E39}"/>
              </a:ext>
            </a:extLst>
          </p:cNvPr>
          <p:cNvSpPr txBox="1"/>
          <p:nvPr/>
        </p:nvSpPr>
        <p:spPr>
          <a:xfrm>
            <a:off x="2759920" y="6426960"/>
            <a:ext cx="9499601" cy="246221"/>
          </a:xfrm>
          <a:prstGeom prst="rect">
            <a:avLst/>
          </a:prstGeom>
          <a:noFill/>
        </p:spPr>
        <p:txBody>
          <a:bodyPr wrap="square" rtlCol="0">
            <a:spAutoFit/>
          </a:bodyPr>
          <a:lstStyle/>
          <a:p>
            <a:r>
              <a:rPr lang="el-GR" sz="1000" dirty="0"/>
              <a:t>*Με βάση την απόσταση σε ευθεία γραμμή από την πλησιέστερη δομή υγείας (νοσοκομεία, κέντρα υγείας, ΤΟΜΥ, και πολυδύναμα περιφερειακά ιατρεία)</a:t>
            </a:r>
          </a:p>
        </p:txBody>
      </p:sp>
      <p:sp>
        <p:nvSpPr>
          <p:cNvPr id="24" name="Ορθογώνιο 23">
            <a:extLst>
              <a:ext uri="{FF2B5EF4-FFF2-40B4-BE49-F238E27FC236}">
                <a16:creationId xmlns:a16="http://schemas.microsoft.com/office/drawing/2014/main" id="{DF465074-3B07-6689-870F-E27F2FFC86EE}"/>
              </a:ext>
            </a:extLst>
          </p:cNvPr>
          <p:cNvSpPr/>
          <p:nvPr/>
        </p:nvSpPr>
        <p:spPr>
          <a:xfrm>
            <a:off x="468299" y="3553734"/>
            <a:ext cx="1017600" cy="12827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l-GR" dirty="0"/>
              <a:t>Τύπος επισκέψεων</a:t>
            </a:r>
          </a:p>
        </p:txBody>
      </p:sp>
      <p:sp>
        <p:nvSpPr>
          <p:cNvPr id="25" name="TextBox 24">
            <a:extLst>
              <a:ext uri="{FF2B5EF4-FFF2-40B4-BE49-F238E27FC236}">
                <a16:creationId xmlns:a16="http://schemas.microsoft.com/office/drawing/2014/main" id="{23B05335-09E8-53AE-70E8-9F256FEC9104}"/>
              </a:ext>
            </a:extLst>
          </p:cNvPr>
          <p:cNvSpPr txBox="1"/>
          <p:nvPr/>
        </p:nvSpPr>
        <p:spPr>
          <a:xfrm>
            <a:off x="10720843" y="4334478"/>
            <a:ext cx="1341721" cy="246221"/>
          </a:xfrm>
          <a:prstGeom prst="rect">
            <a:avLst/>
          </a:prstGeom>
          <a:noFill/>
        </p:spPr>
        <p:txBody>
          <a:bodyPr wrap="square" rtlCol="0">
            <a:spAutoFit/>
          </a:bodyPr>
          <a:lstStyle/>
          <a:p>
            <a:r>
              <a:rPr lang="el-GR" sz="1000" dirty="0"/>
              <a:t>*Όπου χρειάζεται</a:t>
            </a:r>
          </a:p>
        </p:txBody>
      </p:sp>
      <p:pic>
        <p:nvPicPr>
          <p:cNvPr id="26" name="Graphic 13" descr="Checkbox Checked outline">
            <a:extLst>
              <a:ext uri="{FF2B5EF4-FFF2-40B4-BE49-F238E27FC236}">
                <a16:creationId xmlns:a16="http://schemas.microsoft.com/office/drawing/2014/main" id="{7D967D61-C825-D0A9-A5F0-8B9140EBD3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93888" y="4044783"/>
            <a:ext cx="792000" cy="792000"/>
          </a:xfrm>
          <a:prstGeom prst="rect">
            <a:avLst/>
          </a:prstGeom>
        </p:spPr>
      </p:pic>
    </p:spTree>
    <p:extLst>
      <p:ext uri="{BB962C8B-B14F-4D97-AF65-F5344CB8AC3E}">
        <p14:creationId xmlns:p14="http://schemas.microsoft.com/office/powerpoint/2010/main" val="3863056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21348"/>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445423932"/>
              </p:ext>
            </p:extLst>
          </p:nvPr>
        </p:nvGraphicFramePr>
        <p:xfrm>
          <a:off x="1596000" y="1199096"/>
          <a:ext cx="9000000" cy="5066206"/>
        </p:xfrm>
        <a:graphic>
          <a:graphicData uri="http://schemas.openxmlformats.org/drawingml/2006/table">
            <a:tbl>
              <a:tblPr/>
              <a:tblGrid>
                <a:gridCol w="1973930">
                  <a:extLst>
                    <a:ext uri="{9D8B030D-6E8A-4147-A177-3AD203B41FA5}">
                      <a16:colId xmlns:a16="http://schemas.microsoft.com/office/drawing/2014/main" val="3279512089"/>
                    </a:ext>
                  </a:extLst>
                </a:gridCol>
                <a:gridCol w="3731171">
                  <a:extLst>
                    <a:ext uri="{9D8B030D-6E8A-4147-A177-3AD203B41FA5}">
                      <a16:colId xmlns:a16="http://schemas.microsoft.com/office/drawing/2014/main" val="1893817113"/>
                    </a:ext>
                  </a:extLst>
                </a:gridCol>
                <a:gridCol w="2161530">
                  <a:extLst>
                    <a:ext uri="{9D8B030D-6E8A-4147-A177-3AD203B41FA5}">
                      <a16:colId xmlns:a16="http://schemas.microsoft.com/office/drawing/2014/main" val="107296163"/>
                    </a:ext>
                  </a:extLst>
                </a:gridCol>
                <a:gridCol w="1133369">
                  <a:extLst>
                    <a:ext uri="{9D8B030D-6E8A-4147-A177-3AD203B41FA5}">
                      <a16:colId xmlns:a16="http://schemas.microsoft.com/office/drawing/2014/main" val="3591052672"/>
                    </a:ext>
                  </a:extLst>
                </a:gridCol>
              </a:tblGrid>
              <a:tr h="953900">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962628510"/>
                  </a:ext>
                </a:extLst>
              </a:tr>
              <a:tr h="183606">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ΚΟΡΙΝΘΙΑΣ</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ΝΕΜΕΑΣ (ΚΟΙΝΟΤΗΤΑ ΚΑΣΤΡΑΚΙΟΥ)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ΚΑΣΤΡΑΚΙ</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3588636"/>
                  </a:ext>
                </a:extLst>
              </a:tr>
              <a:tr h="24416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ΛΟΥΤΡΑΚΙΟΥ-ΠΕΡΑΧΩΡΑΣ (ΚΟΙΝΟΤΗΤΑ ΠΙΣΙΩΝ)</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ΠΙΣΙΑ</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5315015"/>
                  </a:ext>
                </a:extLst>
              </a:tr>
              <a:tr h="18360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ΣΑΡΩΝΙΚΟΥ (ΚΟΙΝΟΤΗΤΑ ΑΘΙΚΙΩΝ)</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ΑΘΙΚΙΑ</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623506"/>
                  </a:ext>
                </a:extLst>
              </a:tr>
              <a:tr h="18360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ΒΟΧΑΣ (ΚΟΙΝΟΤΗΤΑ ΖΕΥΓΟΛΑΤΙΟΥ)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ΖΕΥΓΟΛΑΤΙΟ</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101316"/>
                  </a:ext>
                </a:extLst>
              </a:tr>
              <a:tr h="18360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ΣΙΚΥΩΝΙΩΝ (ΚΟΙΝΟΤΗΤΑ ΚΛΗΜΕΝΤΙΟΥ)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ΚΛΗΜΕΝΤΙ</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067359"/>
                  </a:ext>
                </a:extLst>
              </a:tr>
              <a:tr h="24416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 ΝΕΜΕΑΣ (ΚΟΙΝΟΤΗΤΑ ΑΡΧΑΙΩΝ ΚΛΕΩΝΩΝ) </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 ΚΛΕΩΝΕΣ</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0691292"/>
                  </a:ext>
                </a:extLst>
              </a:tr>
              <a:tr h="18360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ΣΤΥΜΦΑΛΙΑΣ (ΚΟΙΝΟΤΗΤΑ ΚΑΙΣΑΡΙΟΥ)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ΚΑΙΣΑΡΙ</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75468"/>
                  </a:ext>
                </a:extLst>
              </a:tr>
              <a:tr h="18360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ΣΟΛΥΓΕΙΑΣ (ΚΟΙΝΟΤΗΤΑ ΣΟΦΙΚΟΥ)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ΣΟΦΙΚΟ</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9760137"/>
                  </a:ext>
                </a:extLst>
              </a:tr>
              <a:tr h="18360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ΕΥΡΩΣΤΙΝΗΣ (ΚΟΙΝΟΤΗΤΑ ΔΕΡΒΕΝΙΟΥ)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ΔΕΡΒΕΝΙ</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454177"/>
                  </a:ext>
                </a:extLst>
              </a:tr>
              <a:tr h="18360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ΣΙΚΥΩΝΙΩΝ (ΚΟΙΝΟΤΗΤΑ ΚΡΥΟΝΕΡΙΟΥ)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ΚΡΥΟΝΕΡΙ</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7086445"/>
                  </a:ext>
                </a:extLst>
              </a:tr>
              <a:tr h="18360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ΤΕΝΕΑΣ (ΚΟΙΝΟΤΗΤΑ ΧΙΛΙΟΜΟΔΙΟΥ)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ΧΙΛΙΟΜΟΔΙ</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5911933"/>
                  </a:ext>
                </a:extLst>
              </a:tr>
              <a:tr h="18360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ΞΥΛΟΚΑΣΤΡΟΥ (ΚΟΙΝΟΤΗΤΑ ΣΤΥΛΙΩΝ)</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ΣΤΥΛΙΑ</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3380710"/>
                  </a:ext>
                </a:extLst>
              </a:tr>
              <a:tr h="24416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ΣΤΥΜΦΑΛΙΑΣ (ΚΟΙΝΟΤΗΤΑ ΑΣΠΡΟΚΑΜΠΟΥ)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ΑΣΠΡΟΚΑΜΠΟΣ</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8111069"/>
                  </a:ext>
                </a:extLst>
              </a:tr>
              <a:tr h="244163">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ΒΟΧΑΣ (ΚΟΙΝΟΤΗΤΑ ΣΟΥΛΗΝΑΡΙΟΥ)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ΣΟΥΛΗΝΑΡΙ</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20/11/2025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238303"/>
                  </a:ext>
                </a:extLst>
              </a:tr>
              <a:tr h="18360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ΕΥΡΩΣΤΙΝΗΣ (ΚΟΙΝΟΤΗΤΑ ΚΑΛΛΙΘΕΑΣ)</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ΚΑΛΛΙΘΕΑ</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21/11/2025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6053064"/>
                  </a:ext>
                </a:extLst>
              </a:tr>
              <a:tr h="18360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ΒΟΧΑΣ (ΚΟΙΝΟΤΗΤΑ ΒΟΧΑΙΚΟΥ)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ΒΟΧΑΙΚΟ</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24/11/2025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836046"/>
                  </a:ext>
                </a:extLst>
              </a:tr>
              <a:tr h="18360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ΒΟΧΑΣ (ΚΟΙΝΟΤΗΤΑ ΖΕΥΓΟΛΑΤΙΟΥ)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ΚΑΛΕΝΤΖΙ</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25/11/2025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8083536"/>
                  </a:ext>
                </a:extLst>
              </a:tr>
              <a:tr h="30471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ΑΓΙΩΝ ΘΕΟΔΩΡΩΝ (ΚΟΙΝΟΤΗΤΑ ΑΓ. ΘΕΟΔΩΡΩΝ)</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 ΘΕΟΔΩΡΟΙ</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26/11/2025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2219453"/>
                  </a:ext>
                </a:extLst>
              </a:tr>
              <a:tr h="18360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ΕΥΡΩΣΤΙΝΗΣ (ΚΟΙΝΟΤΗΤΑ ΛΥΚΟΠΟΡΙΑΣ)</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ΛΥΚΟΠΟΡΙΑ</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27/11/2025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491082"/>
                  </a:ext>
                </a:extLst>
              </a:tr>
              <a:tr h="18360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ΣΑΡΩΝΙΚΟΥ (ΚΟΙΝΟΤΗΤΑ ΓΑΛΑΤΑΚΙΟΥ)</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ΓΑΛΑΤΑΚΙ</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5849" marR="5849" marT="5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242885"/>
                  </a:ext>
                </a:extLst>
              </a:tr>
            </a:tbl>
          </a:graphicData>
        </a:graphic>
      </p:graphicFrame>
    </p:spTree>
    <p:extLst>
      <p:ext uri="{BB962C8B-B14F-4D97-AF65-F5344CB8AC3E}">
        <p14:creationId xmlns:p14="http://schemas.microsoft.com/office/powerpoint/2010/main" val="3269587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39205"/>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341697069"/>
              </p:ext>
            </p:extLst>
          </p:nvPr>
        </p:nvGraphicFramePr>
        <p:xfrm>
          <a:off x="1498733" y="1105198"/>
          <a:ext cx="9000000" cy="4996738"/>
        </p:xfrm>
        <a:graphic>
          <a:graphicData uri="http://schemas.openxmlformats.org/drawingml/2006/table">
            <a:tbl>
              <a:tblPr/>
              <a:tblGrid>
                <a:gridCol w="2257630">
                  <a:extLst>
                    <a:ext uri="{9D8B030D-6E8A-4147-A177-3AD203B41FA5}">
                      <a16:colId xmlns:a16="http://schemas.microsoft.com/office/drawing/2014/main" val="1034910486"/>
                    </a:ext>
                  </a:extLst>
                </a:gridCol>
                <a:gridCol w="3052618">
                  <a:extLst>
                    <a:ext uri="{9D8B030D-6E8A-4147-A177-3AD203B41FA5}">
                      <a16:colId xmlns:a16="http://schemas.microsoft.com/office/drawing/2014/main" val="1030528904"/>
                    </a:ext>
                  </a:extLst>
                </a:gridCol>
                <a:gridCol w="1961804">
                  <a:extLst>
                    <a:ext uri="{9D8B030D-6E8A-4147-A177-3AD203B41FA5}">
                      <a16:colId xmlns:a16="http://schemas.microsoft.com/office/drawing/2014/main" val="1191999059"/>
                    </a:ext>
                  </a:extLst>
                </a:gridCol>
                <a:gridCol w="1727948">
                  <a:extLst>
                    <a:ext uri="{9D8B030D-6E8A-4147-A177-3AD203B41FA5}">
                      <a16:colId xmlns:a16="http://schemas.microsoft.com/office/drawing/2014/main" val="716149949"/>
                    </a:ext>
                  </a:extLst>
                </a:gridCol>
              </a:tblGrid>
              <a:tr h="906799">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195316204"/>
                  </a:ext>
                </a:extLst>
              </a:tr>
              <a:tr h="251502">
                <a:tc rowSpan="17">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ΛΑΚΩΝΙΑΣ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ΣΠΑΡΤΗΣ- Δ.Ε. ΚΑΡΥΩΝ</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ΚΑΡΥΕΣ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1172057"/>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ΣΠΑΡΤΗΣ- Δ.Ε. ΠΕΛΛΑΝΑΣ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ΛΟΓΚΑΝΙΚΟΣ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932181"/>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ΣΠΑΡΤΗΣ- Δ.Ε. ΟΙΝΟΥΝΤΟΣ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ΣΕΛΛΑΣΙΑ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8856704"/>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ΣΠΑΡΤΗΣ- Δ.Ε. ΜΥΣΤΡΑ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ΣΟΥΣΤΙΑΝΟΙ</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164149"/>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ΣΠΑΡΤΗΣ- Δ.Ε. ΦΑΡΙΔΟΣ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ΓΟΡΑΝΟΙ</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0401663"/>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ΣΠΑΡΤΗΣ- Δ.Ε. ΦΑΡΙΔΟΣ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ΛΕΥΚΟΧΩΜΑ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6142033"/>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ΣΠΑΡΤΗΣ- Δ.Ε. ΘΕΡΑΠΝΩΝ</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ΚΕΦΑΛΑΣ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2911970"/>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ΣΠΑΡΤΗΣ- Δ.Ε. ΘΕΡΑΠΝΩΝ</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ΓΚΟΡΙΤΣΑ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63270990"/>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ΣΠΑΡΤΗΣ- Δ.Ε. ΘΕΡΑΠΝΩΝ</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ΧΡΥΣΑΦΑ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099296"/>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ΣΠΑΡΤΗΣ- Δ.Ε. ΘΕΡΑΠΝΩΝ</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ΑΓΙΟΙ ΑΝΑΡΓΥΡΟΙ</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4279020"/>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ΣΠΑΡΤΗΣ- Δ.Ε. ΦΑΡΙΔΟΣ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ΑΡΝΑ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4973108"/>
                  </a:ext>
                </a:extLst>
              </a:tr>
              <a:tr h="16868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ΕΥΡΩΤΑ- Δ.Ε. ΚΡΟΚΕΩΝ</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ΚΡΟΚΕΕΣ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9830006"/>
                  </a:ext>
                </a:extLst>
              </a:tr>
              <a:tr h="16868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ΕΥΡΩΤΑ- Δ.Ε. ΝΙΑΤΩΝ</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ΑΓΙΟΣ ΔΗΜΗΤΡΙΟΣ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772415"/>
                  </a:ext>
                </a:extLst>
              </a:tr>
              <a:tr h="168688">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ΕΥΡΩΤΑ- Δ.Ε. ΝΙΑΤΩΝ</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ΝΙΑΤΑ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20/11/2025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6903557"/>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ΜΟΝΕΜΒΑΣΙΑΣ- Δ.Ε. ΖΑΡΑΚΑ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ΡΕΙΧΕΑ/ ΡΕΙΧΙΑ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21/11/2025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7067819"/>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ΜΟΝΕΜΒΑΣΙΑΣ- Δ.Ε. ΖΑΡΑΚΑ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ΚΥΠΑΡΙΣΣΙ</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24/11/2025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3407797"/>
                  </a:ext>
                </a:extLst>
              </a:tr>
              <a:tr h="25150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ΔΗΜΟΣ ΜΟΝΕΜΒΑΣΙΑΣ- Δ.Ε. ΖΑΡΑΚΑ</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ΛΑΜΠΟΚΑΜΠΟΣ</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4241565"/>
                  </a:ext>
                </a:extLst>
              </a:tr>
            </a:tbl>
          </a:graphicData>
        </a:graphic>
      </p:graphicFrame>
    </p:spTree>
    <p:extLst>
      <p:ext uri="{BB962C8B-B14F-4D97-AF65-F5344CB8AC3E}">
        <p14:creationId xmlns:p14="http://schemas.microsoft.com/office/powerpoint/2010/main" val="39040088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55830"/>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640226059"/>
              </p:ext>
            </p:extLst>
          </p:nvPr>
        </p:nvGraphicFramePr>
        <p:xfrm>
          <a:off x="1712257" y="1434438"/>
          <a:ext cx="8767486" cy="4532613"/>
        </p:xfrm>
        <a:graphic>
          <a:graphicData uri="http://schemas.openxmlformats.org/drawingml/2006/table">
            <a:tbl>
              <a:tblPr/>
              <a:tblGrid>
                <a:gridCol w="2219542">
                  <a:extLst>
                    <a:ext uri="{9D8B030D-6E8A-4147-A177-3AD203B41FA5}">
                      <a16:colId xmlns:a16="http://schemas.microsoft.com/office/drawing/2014/main" val="2338060549"/>
                    </a:ext>
                  </a:extLst>
                </a:gridCol>
                <a:gridCol w="2474708">
                  <a:extLst>
                    <a:ext uri="{9D8B030D-6E8A-4147-A177-3AD203B41FA5}">
                      <a16:colId xmlns:a16="http://schemas.microsoft.com/office/drawing/2014/main" val="2196765206"/>
                    </a:ext>
                  </a:extLst>
                </a:gridCol>
                <a:gridCol w="2238608">
                  <a:extLst>
                    <a:ext uri="{9D8B030D-6E8A-4147-A177-3AD203B41FA5}">
                      <a16:colId xmlns:a16="http://schemas.microsoft.com/office/drawing/2014/main" val="328783040"/>
                    </a:ext>
                  </a:extLst>
                </a:gridCol>
                <a:gridCol w="1834628">
                  <a:extLst>
                    <a:ext uri="{9D8B030D-6E8A-4147-A177-3AD203B41FA5}">
                      <a16:colId xmlns:a16="http://schemas.microsoft.com/office/drawing/2014/main" val="949272414"/>
                    </a:ext>
                  </a:extLst>
                </a:gridCol>
              </a:tblGrid>
              <a:tr h="818312">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655135006"/>
                  </a:ext>
                </a:extLst>
              </a:tr>
              <a:tr h="313482">
                <a:tc rowSpan="12">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ΜΕΣΣΗΝΙΑΣ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ΠΥΛΟΥ - ΝΕΣΤΟΡΟΣ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ΜΕΤΑΜΟΡΦΩΣΗ</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3/11/2025</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871186"/>
                  </a:ext>
                </a:extLst>
              </a:tr>
              <a:tr h="470223">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ΠΥΛΟΥ – ΝΕΣΤΟΡΟΣ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ΒΑΣΙΛΙΤΣΙ</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0202898"/>
                  </a:ext>
                </a:extLst>
              </a:tr>
              <a:tr h="189410">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ΔΥΤΙΚΗΣ ΜΑΝΗΣ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ΤΣΕΡΙΑ</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91339"/>
                  </a:ext>
                </a:extLst>
              </a:tr>
              <a:tr h="30426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ΚΑΛΑΜΑΤΑΣ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ΑΡΤΕΜΙΣΙΑ</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2449034"/>
                  </a:ext>
                </a:extLst>
              </a:tr>
              <a:tr h="30426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ΜΕΣΣΗΝΗΣ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ΜΑΓΓΑΝΙΑΚΟ</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422616"/>
                  </a:ext>
                </a:extLst>
              </a:tr>
              <a:tr h="3042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ΔΥΤΙΚΗΣ ΜΑΝΗΣ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ΠΡΟΣΗΛΙΟ</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102169"/>
                  </a:ext>
                </a:extLst>
              </a:tr>
              <a:tr h="30426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ΜΕΣΣΗΝΗΣ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ΜΗΛΙΤΣΑ</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0538635"/>
                  </a:ext>
                </a:extLst>
              </a:tr>
              <a:tr h="3042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ΚΑΛΑΜΑΤΑΣ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ΑΛΑΓΟΝΙΑ</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350288"/>
                  </a:ext>
                </a:extLst>
              </a:tr>
              <a:tr h="3042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ΜΕΣΣΗΝΗΣ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ΒΛΑΣΗΣ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250104"/>
                  </a:ext>
                </a:extLst>
              </a:tr>
              <a:tr h="3042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ΟΙΧΑΛΙΑΣ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ΨΑΡΙ</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3080507"/>
                  </a:ext>
                </a:extLst>
              </a:tr>
              <a:tr h="3042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ΔΥΤΙΚΗΣ ΜΑΝΗΣ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ΕΞΩΧΩΡΙ</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3161813"/>
                  </a:ext>
                </a:extLst>
              </a:tr>
              <a:tr h="3042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ΤΡΙΦΥΛΛΙΑΣ</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ΓΛΥΚΟΡΡΙΖΙ</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9358" marR="9358" marT="93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563023"/>
                  </a:ext>
                </a:extLst>
              </a:tr>
            </a:tbl>
          </a:graphicData>
        </a:graphic>
      </p:graphicFrame>
    </p:spTree>
    <p:extLst>
      <p:ext uri="{BB962C8B-B14F-4D97-AF65-F5344CB8AC3E}">
        <p14:creationId xmlns:p14="http://schemas.microsoft.com/office/powerpoint/2010/main" val="2878678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56077"/>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691008666"/>
              </p:ext>
            </p:extLst>
          </p:nvPr>
        </p:nvGraphicFramePr>
        <p:xfrm>
          <a:off x="1596000" y="1134744"/>
          <a:ext cx="9000000" cy="4767750"/>
        </p:xfrm>
        <a:graphic>
          <a:graphicData uri="http://schemas.openxmlformats.org/drawingml/2006/table">
            <a:tbl>
              <a:tblPr/>
              <a:tblGrid>
                <a:gridCol w="1929159">
                  <a:extLst>
                    <a:ext uri="{9D8B030D-6E8A-4147-A177-3AD203B41FA5}">
                      <a16:colId xmlns:a16="http://schemas.microsoft.com/office/drawing/2014/main" val="2097448777"/>
                    </a:ext>
                  </a:extLst>
                </a:gridCol>
                <a:gridCol w="2487868">
                  <a:extLst>
                    <a:ext uri="{9D8B030D-6E8A-4147-A177-3AD203B41FA5}">
                      <a16:colId xmlns:a16="http://schemas.microsoft.com/office/drawing/2014/main" val="3446869714"/>
                    </a:ext>
                  </a:extLst>
                </a:gridCol>
                <a:gridCol w="2276418">
                  <a:extLst>
                    <a:ext uri="{9D8B030D-6E8A-4147-A177-3AD203B41FA5}">
                      <a16:colId xmlns:a16="http://schemas.microsoft.com/office/drawing/2014/main" val="150034642"/>
                    </a:ext>
                  </a:extLst>
                </a:gridCol>
                <a:gridCol w="2306555">
                  <a:extLst>
                    <a:ext uri="{9D8B030D-6E8A-4147-A177-3AD203B41FA5}">
                      <a16:colId xmlns:a16="http://schemas.microsoft.com/office/drawing/2014/main" val="1942278236"/>
                    </a:ext>
                  </a:extLst>
                </a:gridCol>
              </a:tblGrid>
              <a:tr h="749670">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949855294"/>
                  </a:ext>
                </a:extLst>
              </a:tr>
              <a:tr h="170391">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ΗΡΑΚΛΕΙΟΥ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ΧΕΡΣΟΝΗΣΟΥ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ΠΟΤΑΜΙΕΣ</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9793008"/>
                  </a:ext>
                </a:extLst>
              </a:tr>
              <a:tr h="17039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ΧΕΡΣΟΝΗΣΟΥ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ΓΩΝΙΕΣ</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396774"/>
                  </a:ext>
                </a:extLst>
              </a:tr>
              <a:tr h="17039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ΧΕΡΣΟΝΗΣΟΥ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ΑΒΔΟΥ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288794"/>
                  </a:ext>
                </a:extLst>
              </a:tr>
              <a:tr h="17039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ΧΕΡΣΟΝΗΣΟΥ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ΣΤΑΛΙΔΑ</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1782119"/>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ΧΕΡΣΟΝΗΣΟΥ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ΚΡΑΣΙ ΚΕΡΑ</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608410"/>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ΦΑΙΣΤΟΥ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ΠΟΜΠΙΑ</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2002023"/>
                  </a:ext>
                </a:extLst>
              </a:tr>
              <a:tr h="170391">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ΦΑΙΣΤΟΥ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ΒΟΡΟΙ</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7583418"/>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ΦΑΙΣΤΟΥ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ΣΙΒΑΣ</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5856944"/>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ΦΑΙΣΤΟΥ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ΠΕΤΡΟΚΕΦΑΛΙ</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479090"/>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ΑΡΧΑΝΩΝ ΑΣΤΕΡΟΥΣΙΩΝ</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ΛΙΓΟΡΤΥΝΟΣ</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7491512"/>
                  </a:ext>
                </a:extLst>
              </a:tr>
              <a:tr h="33289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ΗΡΑΚΛΕΙΟΥ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ΗΡΑΚΛΕΙΟ</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17-21/11/25,</a:t>
                      </a:r>
                      <a:br>
                        <a:rPr lang="el-GR" sz="1200" b="0" i="0" u="none" strike="noStrike" cap="none">
                          <a:solidFill>
                            <a:srgbClr val="000000"/>
                          </a:solidFill>
                          <a:effectLst/>
                          <a:latin typeface="Calibri" panose="020F0502020204030204" pitchFamily="34" charset="0"/>
                          <a:ea typeface="+mn-ea"/>
                          <a:cs typeface="+mn-cs"/>
                          <a:sym typeface="Arial"/>
                        </a:rPr>
                      </a:br>
                      <a:r>
                        <a:rPr lang="el-GR" sz="1200" b="0" i="0" u="none" strike="noStrike" cap="none">
                          <a:solidFill>
                            <a:srgbClr val="000000"/>
                          </a:solidFill>
                          <a:effectLst/>
                          <a:latin typeface="Calibri" panose="020F0502020204030204" pitchFamily="34" charset="0"/>
                          <a:ea typeface="+mn-ea"/>
                          <a:cs typeface="+mn-cs"/>
                          <a:sym typeface="Arial"/>
                        </a:rPr>
                        <a:t>24-28/11/25 </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242682"/>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ΑΡΧΑΝΩΝ ΑΣΤΕΡΟΥΣΙΩΝ</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ΧΑΡΑΚΙ</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137684"/>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ΑΡΧΑΝΩΝ ΑΣΤΕΡΟΥΣΙΩΝ</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ΑΧΕΝΤΡΙΑΣ</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757929"/>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ΑΡΧΑΝΩΝ ΑΣΤΕΡΟΥΣΙΩΝ</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ΜΕΣΟΧΩΡΙΟ</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040331"/>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ΜΙΝΩΑ ΠΕΔΙΑΔΟΣ</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ΑΠΟΣΤΟΛΟΙ</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984857"/>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ΜΙΝΩΑ ΠΕΔΙΑΔΟΣ</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ΒΟΝΗ</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168695"/>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ΜΙΝΩΑ ΠΕΔΙΑΔΟΣ</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ΣΚΙΝΙΑΣ</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541700"/>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ΒΙΑΝΝΟΥ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ΜΑΡΘΑ</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5222555"/>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ΒΙΑΝΝΟΥ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ΚΕΡΑΤΟΚΑΜΠΟΣ</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025693"/>
                  </a:ext>
                </a:extLst>
              </a:tr>
              <a:tr h="170391">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ΒΙΑΝΝΟΥ</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ΨΑΡΗ ΦΟΡΑΔΑ</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8880" marR="8880" marT="8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8397898"/>
                  </a:ext>
                </a:extLst>
              </a:tr>
            </a:tbl>
          </a:graphicData>
        </a:graphic>
      </p:graphicFrame>
      <p:sp>
        <p:nvSpPr>
          <p:cNvPr id="3" name="TextBox 2">
            <a:extLst>
              <a:ext uri="{FF2B5EF4-FFF2-40B4-BE49-F238E27FC236}">
                <a16:creationId xmlns:a16="http://schemas.microsoft.com/office/drawing/2014/main" id="{2B2143E6-90C1-5F35-4B9D-E768E50E2525}"/>
              </a:ext>
            </a:extLst>
          </p:cNvPr>
          <p:cNvSpPr txBox="1"/>
          <p:nvPr/>
        </p:nvSpPr>
        <p:spPr>
          <a:xfrm>
            <a:off x="105927" y="3518619"/>
            <a:ext cx="3888510" cy="369332"/>
          </a:xfrm>
          <a:prstGeom prst="rect">
            <a:avLst/>
          </a:prstGeom>
          <a:noFill/>
        </p:spPr>
        <p:txBody>
          <a:bodyPr wrap="square" rtlCol="0">
            <a:spAutoFit/>
          </a:bodyPr>
          <a:lstStyle/>
          <a:p>
            <a:pPr marL="285750" indent="-285750">
              <a:buFont typeface="Wingdings" panose="05000000000000000000" pitchFamily="2" charset="2"/>
              <a:buChar char="Ø"/>
            </a:pPr>
            <a:r>
              <a:rPr lang="el-GR" sz="1800" b="1" dirty="0">
                <a:latin typeface="Calibri" panose="020F0502020204030204" pitchFamily="34" charset="0"/>
                <a:ea typeface="+mn-ea"/>
                <a:cs typeface="+mn-cs"/>
              </a:rPr>
              <a:t> 7</a:t>
            </a:r>
            <a:r>
              <a:rPr lang="el-GR" sz="1800" b="1" baseline="30000" dirty="0">
                <a:latin typeface="Calibri" panose="020F0502020204030204" pitchFamily="34" charset="0"/>
                <a:ea typeface="+mn-ea"/>
                <a:cs typeface="+mn-cs"/>
              </a:rPr>
              <a:t>η</a:t>
            </a:r>
            <a:r>
              <a:rPr lang="el-GR" sz="1800" b="1" dirty="0">
                <a:latin typeface="Calibri" panose="020F0502020204030204" pitchFamily="34" charset="0"/>
                <a:ea typeface="+mn-ea"/>
                <a:cs typeface="+mn-cs"/>
              </a:rPr>
              <a:t>  </a:t>
            </a:r>
            <a:r>
              <a:rPr lang="el-GR" sz="1800" b="1" dirty="0" err="1">
                <a:latin typeface="Calibri" panose="020F0502020204030204" pitchFamily="34" charset="0"/>
                <a:ea typeface="+mn-ea"/>
                <a:cs typeface="+mn-cs"/>
              </a:rPr>
              <a:t>Υ.Πε</a:t>
            </a:r>
            <a:endParaRPr lang="el-GR" sz="1800" b="1" dirty="0">
              <a:latin typeface="Calibri" panose="020F0502020204030204" pitchFamily="34" charset="0"/>
              <a:ea typeface="+mn-ea"/>
              <a:cs typeface="+mn-cs"/>
            </a:endParaRPr>
          </a:p>
        </p:txBody>
      </p:sp>
    </p:spTree>
    <p:extLst>
      <p:ext uri="{BB962C8B-B14F-4D97-AF65-F5344CB8AC3E}">
        <p14:creationId xmlns:p14="http://schemas.microsoft.com/office/powerpoint/2010/main" val="17420184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39205"/>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150822307"/>
              </p:ext>
            </p:extLst>
          </p:nvPr>
        </p:nvGraphicFramePr>
        <p:xfrm>
          <a:off x="1596000" y="1485309"/>
          <a:ext cx="9000000" cy="4766408"/>
        </p:xfrm>
        <a:graphic>
          <a:graphicData uri="http://schemas.openxmlformats.org/drawingml/2006/table">
            <a:tbl>
              <a:tblPr/>
              <a:tblGrid>
                <a:gridCol w="1767120">
                  <a:extLst>
                    <a:ext uri="{9D8B030D-6E8A-4147-A177-3AD203B41FA5}">
                      <a16:colId xmlns:a16="http://schemas.microsoft.com/office/drawing/2014/main" val="886762268"/>
                    </a:ext>
                  </a:extLst>
                </a:gridCol>
                <a:gridCol w="1930885">
                  <a:extLst>
                    <a:ext uri="{9D8B030D-6E8A-4147-A177-3AD203B41FA5}">
                      <a16:colId xmlns:a16="http://schemas.microsoft.com/office/drawing/2014/main" val="661968351"/>
                    </a:ext>
                  </a:extLst>
                </a:gridCol>
                <a:gridCol w="3187418">
                  <a:extLst>
                    <a:ext uri="{9D8B030D-6E8A-4147-A177-3AD203B41FA5}">
                      <a16:colId xmlns:a16="http://schemas.microsoft.com/office/drawing/2014/main" val="961934290"/>
                    </a:ext>
                  </a:extLst>
                </a:gridCol>
                <a:gridCol w="2114577">
                  <a:extLst>
                    <a:ext uri="{9D8B030D-6E8A-4147-A177-3AD203B41FA5}">
                      <a16:colId xmlns:a16="http://schemas.microsoft.com/office/drawing/2014/main" val="1185629308"/>
                    </a:ext>
                  </a:extLst>
                </a:gridCol>
              </a:tblGrid>
              <a:tr h="962817">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140792505"/>
                  </a:ext>
                </a:extLst>
              </a:tr>
              <a:tr h="200189">
                <a:tc rowSpan="19">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ΧΑΝΙΩΝ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dirty="0">
                          <a:solidFill>
                            <a:srgbClr val="000000"/>
                          </a:solidFill>
                          <a:effectLst/>
                          <a:latin typeface="Calibri" panose="020F0502020204030204" pitchFamily="34" charset="0"/>
                        </a:rPr>
                        <a:t>ΑΠΟΚΟΡΩΝΟΥ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ΕΜΠΡΟΣΝΕΡΟΣ ΔΗΜΟΥ ΑΠΟΚΟΡΩΝΟΥ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3/11/2025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149307"/>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ΑΠΟΚΟΡΩΝΟΥ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ΑΛΙΚΑΜΠΟΣ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6128024"/>
                  </a:ext>
                </a:extLst>
              </a:tr>
              <a:tr h="200189">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ΑΠΟΚΟΡΩΝΟΥ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ΜΑΖΑ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5/11/2025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5282596"/>
                  </a:ext>
                </a:extLst>
              </a:tr>
              <a:tr h="200189">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ΑΠΟΚΟΡΩΝΟΥ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ΚΑΛΥΒΕΣ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6/11/2025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1119865"/>
                  </a:ext>
                </a:extLst>
              </a:tr>
              <a:tr h="200189">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ΑΠΟΚΟΡΩΝΟΥ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ΚΑΛΥΒΕΣ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6626645"/>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ΧΑΝΙΩΝ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ΚΟΝΤΟΠΟΥΛΑ ΚΕΡΑΜΕΙΩΝ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120807"/>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ΚΙΣΣΑΜΟΥ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ΚΑΛΑΘΕΝΕΣ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11/11/2025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7527374"/>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ΚΙΣΣΑΜΟΥ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ΧΡΥΣΟΣΚΑΛΙΤΙΣΣΑ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12/11/2025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2767207"/>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ΚΙΣΣΑΜΟΥ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ΣΑΣΑΛΟΣ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13/11/2025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9338294"/>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ΚΙΣΣΑΜΟΥ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ΣΤΡΟΒΛΟΙ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025592"/>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ΚΑΝΤΑΝΟΥ - ΣΕΛΙΝΟΥ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ΑΧΛΑΔΑΚΙΕΣ - ΑΖΟΓΥΡΕΣ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92355"/>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ΚΑΝΤΑΝΟΥ - ΣΕΛΙΝΟΥ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ΒΟΥΤΑΣ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18/11/2025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8491477"/>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ΚΑΝΤΑΝΟΥ - ΣΕΛΙΝΟΥ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ΣΚΛΑΒΟΠΟΥΛΑ - ΜΟΥΣΤΑΚΟΣ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19/11/2025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141245"/>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ΚΑΝΤΑΝΟΥ - ΣΕΛΙΝΟΥ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ΕΠΑΝΟΧΩΡΙ - ΚΑΜΠΑΝΟΣ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879382"/>
                  </a:ext>
                </a:extLst>
              </a:tr>
              <a:tr h="200189">
                <a:tc vMerge="1">
                  <a:txBody>
                    <a:bodyPr/>
                    <a:lstStyle/>
                    <a:p>
                      <a:endParaRPr lang="el-GR"/>
                    </a:p>
                  </a:txBody>
                  <a:tcPr/>
                </a:tc>
                <a:tc>
                  <a:txBody>
                    <a:bodyPr/>
                    <a:lstStyle/>
                    <a:p>
                      <a:pPr algn="l" fontAlgn="ctr"/>
                      <a:r>
                        <a:rPr lang="el-GR" sz="1200" b="0" i="0" u="none" strike="noStrike" dirty="0">
                          <a:solidFill>
                            <a:srgbClr val="000000"/>
                          </a:solidFill>
                          <a:effectLst/>
                          <a:latin typeface="Calibri" panose="020F0502020204030204" pitchFamily="34" charset="0"/>
                        </a:rPr>
                        <a:t>ΠΛΑΤΑΝΙΑ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ΜΑΝΟΛΙΟΠΟΥΛΟ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458035"/>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ΠΛΑΤΑΝΙΑ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ΣΠΗΛΙΑ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25/11/2025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4175414"/>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ΠΛΑΤΑΝΙΑ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ΡΟΔΟΠΟΥ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26/11/2025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0550808"/>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ΠΛΑΤΑΝΙΑ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ΛΑΚΚΟΙ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27/11/2025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026497"/>
                  </a:ext>
                </a:extLst>
              </a:tr>
              <a:tr h="200189">
                <a:tc vMerge="1">
                  <a:txBody>
                    <a:bodyPr/>
                    <a:lstStyle/>
                    <a:p>
                      <a:endParaRPr lang="el-GR"/>
                    </a:p>
                  </a:txBody>
                  <a:tcPr/>
                </a:tc>
                <a:tc>
                  <a:txBody>
                    <a:bodyPr/>
                    <a:lstStyle/>
                    <a:p>
                      <a:pPr algn="l" fontAlgn="ctr"/>
                      <a:r>
                        <a:rPr lang="el-GR" sz="1200" b="0" i="0" u="none" strike="noStrike">
                          <a:solidFill>
                            <a:srgbClr val="000000"/>
                          </a:solidFill>
                          <a:effectLst/>
                          <a:latin typeface="Calibri" panose="020F0502020204030204" pitchFamily="34" charset="0"/>
                        </a:rPr>
                        <a:t>ΠΛΑΤΑΝΙΑ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a:solidFill>
                            <a:srgbClr val="000000"/>
                          </a:solidFill>
                          <a:effectLst/>
                          <a:latin typeface="Calibri" panose="020F0502020204030204" pitchFamily="34" charset="0"/>
                        </a:rPr>
                        <a:t>ΠΑΛΑΙΑ ΡΟΥΜΑΤΑ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dirty="0">
                          <a:solidFill>
                            <a:srgbClr val="000000"/>
                          </a:solidFill>
                          <a:effectLst/>
                          <a:latin typeface="Calibri" panose="020F0502020204030204" pitchFamily="34" charset="0"/>
                        </a:rPr>
                        <a:t>28/11/2025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4463100"/>
                  </a:ext>
                </a:extLst>
              </a:tr>
            </a:tbl>
          </a:graphicData>
        </a:graphic>
      </p:graphicFrame>
    </p:spTree>
    <p:extLst>
      <p:ext uri="{BB962C8B-B14F-4D97-AF65-F5344CB8AC3E}">
        <p14:creationId xmlns:p14="http://schemas.microsoft.com/office/powerpoint/2010/main" val="885937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97394"/>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051184355"/>
              </p:ext>
            </p:extLst>
          </p:nvPr>
        </p:nvGraphicFramePr>
        <p:xfrm>
          <a:off x="1596000" y="1443240"/>
          <a:ext cx="9000001" cy="4629920"/>
        </p:xfrm>
        <a:graphic>
          <a:graphicData uri="http://schemas.openxmlformats.org/drawingml/2006/table">
            <a:tbl>
              <a:tblPr/>
              <a:tblGrid>
                <a:gridCol w="1769000">
                  <a:extLst>
                    <a:ext uri="{9D8B030D-6E8A-4147-A177-3AD203B41FA5}">
                      <a16:colId xmlns:a16="http://schemas.microsoft.com/office/drawing/2014/main" val="2842292422"/>
                    </a:ext>
                  </a:extLst>
                </a:gridCol>
                <a:gridCol w="2322123">
                  <a:extLst>
                    <a:ext uri="{9D8B030D-6E8A-4147-A177-3AD203B41FA5}">
                      <a16:colId xmlns:a16="http://schemas.microsoft.com/office/drawing/2014/main" val="300303720"/>
                    </a:ext>
                  </a:extLst>
                </a:gridCol>
                <a:gridCol w="2312400">
                  <a:extLst>
                    <a:ext uri="{9D8B030D-6E8A-4147-A177-3AD203B41FA5}">
                      <a16:colId xmlns:a16="http://schemas.microsoft.com/office/drawing/2014/main" val="1240096506"/>
                    </a:ext>
                  </a:extLst>
                </a:gridCol>
                <a:gridCol w="2596478">
                  <a:extLst>
                    <a:ext uri="{9D8B030D-6E8A-4147-A177-3AD203B41FA5}">
                      <a16:colId xmlns:a16="http://schemas.microsoft.com/office/drawing/2014/main" val="131599138"/>
                    </a:ext>
                  </a:extLst>
                </a:gridCol>
              </a:tblGrid>
              <a:tr h="786760">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02511082"/>
                  </a:ext>
                </a:extLst>
              </a:tr>
              <a:tr h="176662">
                <a:tc rowSpan="20">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ΡΕΘΥΜΝΗΣ</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ΝΙΚΗΦΟΡΟΥ ΦΩΚΑ</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ΡΟΥΣΤΙΚΑ</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3/11/2025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5293783"/>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ΡΕΘΥΜΝΟΥ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ΓΟΥΛΕΔΙΑΝΑ</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4/11/2025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980519"/>
                  </a:ext>
                </a:extLst>
              </a:tr>
              <a:tr h="17666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ΑΓΙΟΥ ΒΑΣΙΛΕΙΟΥ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ΜΕΛΑΜΠΕΣ</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5/11/2025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949013"/>
                  </a:ext>
                </a:extLst>
              </a:tr>
              <a:tr h="176662">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ΜΥΛΟΠΟΤΑΜΟΥ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ΑΠΛΑΔΙΑΝΑ</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6/11/2025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8716022"/>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ΜΥΛΟΠΟΤΑΜΟΥ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ΚΑΛΥΒΟΣ</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7/11/2025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7273773"/>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ΛΑΠΠΑΙΩΝ</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ΚΑΤΩ ΠΟΡΟΣ</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6185688"/>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ΑΜΑΡΙΟΥ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ΒΟΛΙΩΝΕΣ</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781627"/>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ΛΑΠΠΑΙΩΝ</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ΑΡΧΟΝΤΙΚΗ</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130298"/>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ΑΓΙΟΥ ΒΑΣΙΛΕΙΟΥ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ΑΓΙΑ ΓΑΛΗΝΗ</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984238"/>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ΑΡΚΑΔΙΟΥ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ΑΜΝΑΤΟΣ</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379236"/>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ΛΑΠΠΑΙΩΝ</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ΑΛΩΝΕΣ - ΒΙΛΑΝΔΡΕΔΟ</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888584"/>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ΑΜΑΡΙΟΥ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ΑΠΟΔΟΎΛΟΥ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1841621"/>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ΛΑΠΠΑΙΩΝ</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ΚΟΥΦΗ</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7035144"/>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ΑΓΙΟΥ ΒΑΣΙΛΕΙΟΥ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ΣΕΛΛΙΆ</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20/11/2025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907388"/>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ΜΥΛΟΠΟΤΑΜΟΥ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ΑΓΙΟΣ ΜΆΜΑΣ</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21/11/2025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877346"/>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ΑΓΙΟΥ ΒΑΣΙΛΕΙΟΥ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ΜΙΞΟΡΡΟΥΜΑ</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24/11/2025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60695"/>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ΜΥΛΟΠΟΤΑΜΟΥ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ΒΕΝΊ</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25/11/2025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962462"/>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ΑΡΚΑΔΙΟΥ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ΠΗΓΗ</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26/11/2025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036497"/>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ΡΕΘΥΜΝΟΥ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ΣΕΛΛΊ</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27/11/2025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066980"/>
                  </a:ext>
                </a:extLst>
              </a:tr>
              <a:tr h="176662">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ΑΓΙΟΥ ΒΑΣΙΛΕΙΟΥ</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ΡΟΔΑΚΙΝΟ</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9278" marR="9278" marT="9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912168"/>
                  </a:ext>
                </a:extLst>
              </a:tr>
            </a:tbl>
          </a:graphicData>
        </a:graphic>
      </p:graphicFrame>
    </p:spTree>
    <p:extLst>
      <p:ext uri="{BB962C8B-B14F-4D97-AF65-F5344CB8AC3E}">
        <p14:creationId xmlns:p14="http://schemas.microsoft.com/office/powerpoint/2010/main" val="2464220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97394"/>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2204380937"/>
              </p:ext>
            </p:extLst>
          </p:nvPr>
        </p:nvGraphicFramePr>
        <p:xfrm>
          <a:off x="1596001" y="1269001"/>
          <a:ext cx="8999999" cy="4319998"/>
        </p:xfrm>
        <a:graphic>
          <a:graphicData uri="http://schemas.openxmlformats.org/drawingml/2006/table">
            <a:tbl>
              <a:tblPr/>
              <a:tblGrid>
                <a:gridCol w="1939245">
                  <a:extLst>
                    <a:ext uri="{9D8B030D-6E8A-4147-A177-3AD203B41FA5}">
                      <a16:colId xmlns:a16="http://schemas.microsoft.com/office/drawing/2014/main" val="2071243122"/>
                    </a:ext>
                  </a:extLst>
                </a:gridCol>
                <a:gridCol w="2231320">
                  <a:extLst>
                    <a:ext uri="{9D8B030D-6E8A-4147-A177-3AD203B41FA5}">
                      <a16:colId xmlns:a16="http://schemas.microsoft.com/office/drawing/2014/main" val="3587782369"/>
                    </a:ext>
                  </a:extLst>
                </a:gridCol>
                <a:gridCol w="2261887">
                  <a:extLst>
                    <a:ext uri="{9D8B030D-6E8A-4147-A177-3AD203B41FA5}">
                      <a16:colId xmlns:a16="http://schemas.microsoft.com/office/drawing/2014/main" val="587723313"/>
                    </a:ext>
                  </a:extLst>
                </a:gridCol>
                <a:gridCol w="2567547">
                  <a:extLst>
                    <a:ext uri="{9D8B030D-6E8A-4147-A177-3AD203B41FA5}">
                      <a16:colId xmlns:a16="http://schemas.microsoft.com/office/drawing/2014/main" val="2346414428"/>
                    </a:ext>
                  </a:extLst>
                </a:gridCol>
              </a:tblGrid>
              <a:tr h="874346">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ΠΕ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ΟΙΚΙΣΜΟΣ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400" b="1" i="0" u="none" strike="noStrike" cap="none" dirty="0">
                          <a:solidFill>
                            <a:srgbClr val="000000"/>
                          </a:solidFill>
                          <a:effectLst/>
                          <a:latin typeface="Calibri" panose="020F0502020204030204" pitchFamily="34" charset="0"/>
                          <a:ea typeface="+mn-ea"/>
                          <a:cs typeface="+mn-cs"/>
                          <a:sym typeface="Arial"/>
                        </a:rPr>
                        <a:t>ΗΜΕΡΟΜΗΝΙΑ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195078855"/>
                  </a:ext>
                </a:extLst>
              </a:tr>
              <a:tr h="227478">
                <a:tc rowSpan="15">
                  <a:txBody>
                    <a:bodyPr/>
                    <a:lstStyle/>
                    <a:p>
                      <a:pPr algn="l" fontAlgn="ctr"/>
                      <a:r>
                        <a:rPr lang="el-GR" sz="1100" b="1" i="0" u="none" strike="noStrike" dirty="0">
                          <a:solidFill>
                            <a:srgbClr val="000000"/>
                          </a:solidFill>
                          <a:effectLst/>
                          <a:latin typeface="Calibri" panose="020F0502020204030204" pitchFamily="34" charset="0"/>
                        </a:rPr>
                        <a:t> </a:t>
                      </a:r>
                    </a:p>
                    <a:p>
                      <a:pPr algn="l" fontAlgn="ctr"/>
                      <a:r>
                        <a:rPr lang="el-GR" sz="1100" b="1" i="0" u="none" strike="noStrike" dirty="0">
                          <a:solidFill>
                            <a:srgbClr val="000000"/>
                          </a:solidFill>
                          <a:effectLst/>
                          <a:latin typeface="Calibri" panose="020F0502020204030204" pitchFamily="34" charset="0"/>
                        </a:rPr>
                        <a:t> </a:t>
                      </a:r>
                    </a:p>
                    <a:p>
                      <a:pPr algn="l" fontAlgn="ctr"/>
                      <a:r>
                        <a:rPr lang="el-GR" sz="1100" b="1" i="0" u="none" strike="noStrike" dirty="0">
                          <a:solidFill>
                            <a:srgbClr val="000000"/>
                          </a:solidFill>
                          <a:effectLst/>
                          <a:latin typeface="Calibri" panose="020F0502020204030204" pitchFamily="34" charset="0"/>
                        </a:rPr>
                        <a:t> </a:t>
                      </a:r>
                    </a:p>
                    <a:p>
                      <a:pPr algn="l" fontAlgn="ctr"/>
                      <a:r>
                        <a:rPr lang="el-GR" sz="1100" b="1" i="0" u="none" strike="noStrike" dirty="0">
                          <a:solidFill>
                            <a:srgbClr val="000000"/>
                          </a:solidFill>
                          <a:effectLst/>
                          <a:latin typeface="Calibri" panose="020F0502020204030204" pitchFamily="34" charset="0"/>
                        </a:rPr>
                        <a:t> </a:t>
                      </a:r>
                    </a:p>
                    <a:p>
                      <a:pPr algn="l" fontAlgn="ctr"/>
                      <a:r>
                        <a:rPr lang="el-GR" sz="1100" b="1" i="0" u="none" strike="noStrike" dirty="0">
                          <a:solidFill>
                            <a:srgbClr val="000000"/>
                          </a:solidFill>
                          <a:effectLst/>
                          <a:latin typeface="Calibri" panose="020F0502020204030204" pitchFamily="34" charset="0"/>
                        </a:rPr>
                        <a:t> </a:t>
                      </a:r>
                    </a:p>
                    <a:p>
                      <a:pPr algn="ctr" fontAlgn="b"/>
                      <a:r>
                        <a:rPr lang="el-GR" sz="1400" b="1" i="0" u="none" strike="noStrike" cap="none" dirty="0">
                          <a:solidFill>
                            <a:srgbClr val="000000"/>
                          </a:solidFill>
                          <a:effectLst/>
                          <a:latin typeface="Calibri" panose="020F0502020204030204" pitchFamily="34" charset="0"/>
                          <a:ea typeface="+mn-ea"/>
                          <a:cs typeface="+mn-cs"/>
                          <a:sym typeface="Arial"/>
                        </a:rPr>
                        <a:t>ΛΑΣΙΘΙΟΥ</a:t>
                      </a:r>
                    </a:p>
                    <a:p>
                      <a:pPr algn="l" fontAlgn="ctr"/>
                      <a:r>
                        <a:rPr lang="el-GR" sz="1100" b="1" i="0" u="none" strike="noStrike" dirty="0">
                          <a:solidFill>
                            <a:srgbClr val="000000"/>
                          </a:solidFill>
                          <a:effectLst/>
                          <a:latin typeface="Calibri" panose="020F0502020204030204" pitchFamily="34" charset="0"/>
                        </a:rPr>
                        <a:t> </a:t>
                      </a:r>
                    </a:p>
                    <a:p>
                      <a:pPr algn="l" fontAlgn="ctr"/>
                      <a:r>
                        <a:rPr lang="el-GR" sz="1100" b="1" i="0" u="none" strike="noStrike" dirty="0">
                          <a:solidFill>
                            <a:srgbClr val="000000"/>
                          </a:solidFill>
                          <a:effectLst/>
                          <a:latin typeface="Calibri" panose="020F0502020204030204" pitchFamily="34" charset="0"/>
                        </a:rPr>
                        <a:t> </a:t>
                      </a:r>
                    </a:p>
                    <a:p>
                      <a:pPr algn="l" fontAlgn="ctr"/>
                      <a:r>
                        <a:rPr lang="el-GR" sz="1100" b="1" i="0" u="none" strike="noStrike" dirty="0">
                          <a:solidFill>
                            <a:srgbClr val="000000"/>
                          </a:solidFill>
                          <a:effectLst/>
                          <a:latin typeface="Calibri" panose="020F0502020204030204" pitchFamily="34" charset="0"/>
                        </a:rPr>
                        <a:t> </a:t>
                      </a:r>
                    </a:p>
                    <a:p>
                      <a:pPr algn="l" fontAlgn="ctr"/>
                      <a:r>
                        <a:rPr lang="el-GR" sz="1100" b="1" i="0" u="none" strike="noStrike" dirty="0">
                          <a:solidFill>
                            <a:srgbClr val="000000"/>
                          </a:solidFill>
                          <a:effectLst/>
                          <a:latin typeface="Calibri" panose="020F0502020204030204" pitchFamily="34" charset="0"/>
                        </a:rPr>
                        <a:t> </a:t>
                      </a:r>
                    </a:p>
                    <a:p>
                      <a:pPr algn="l" fontAlgn="ctr"/>
                      <a:r>
                        <a:rPr lang="el-GR" sz="1100" b="1" i="0" u="none" strike="noStrike" dirty="0">
                          <a:solidFill>
                            <a:srgbClr val="000000"/>
                          </a:solidFill>
                          <a:effectLst/>
                          <a:latin typeface="Calibri" panose="020F0502020204030204" pitchFamily="34" charset="0"/>
                        </a:rPr>
                        <a:t> </a:t>
                      </a:r>
                    </a:p>
                    <a:p>
                      <a:pPr algn="l" fontAlgn="ctr"/>
                      <a:r>
                        <a:rPr lang="el-GR" sz="1100" b="1" i="0" u="none" strike="noStrike" dirty="0">
                          <a:solidFill>
                            <a:srgbClr val="000000"/>
                          </a:solidFill>
                          <a:effectLst/>
                          <a:latin typeface="Calibri" panose="020F0502020204030204" pitchFamily="34" charset="0"/>
                        </a:rPr>
                        <a:t> </a:t>
                      </a:r>
                    </a:p>
                    <a:p>
                      <a:pPr algn="l" fontAlgn="ctr"/>
                      <a:r>
                        <a:rPr lang="el-GR" sz="1100" b="1" i="0" u="none" strike="noStrike" dirty="0">
                          <a:solidFill>
                            <a:srgbClr val="000000"/>
                          </a:solidFill>
                          <a:effectLst/>
                          <a:latin typeface="Calibri" panose="020F0502020204030204" pitchFamily="34" charset="0"/>
                        </a:rPr>
                        <a:t> </a:t>
                      </a:r>
                    </a:p>
                    <a:p>
                      <a:pPr algn="l" fontAlgn="ctr"/>
                      <a:r>
                        <a:rPr lang="el-GR" sz="1100" b="1" i="0" u="none" strike="noStrike" dirty="0">
                          <a:solidFill>
                            <a:srgbClr val="000000"/>
                          </a:solidFill>
                          <a:effectLst/>
                          <a:latin typeface="Calibri" panose="020F0502020204030204" pitchFamily="34" charset="0"/>
                        </a:rPr>
                        <a:t> </a:t>
                      </a:r>
                    </a:p>
                    <a:p>
                      <a:pPr algn="l" fontAlgn="ctr"/>
                      <a:r>
                        <a:rPr lang="el-GR" sz="1100" b="1"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ΑΓΙΟΥ ΝΙΚΟΛΑΟΥ</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ΒΡΟΥΧΑΣ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6347851"/>
                  </a:ext>
                </a:extLst>
              </a:tr>
              <a:tr h="226297">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ΣΗΤΕΙΑΣ</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ΚΑΡΥΔΙ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11/11/2025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674907"/>
                  </a:ext>
                </a:extLst>
              </a:tr>
              <a:tr h="227478">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ΑΓΙΟΥ ΝΙΚΟΛΑΟΥ</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ΚΡΟΥΣΤΑΣ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8679789"/>
                  </a:ext>
                </a:extLst>
              </a:tr>
              <a:tr h="227478">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ΟΡΟΠΕΔΙΟΥ ΛΑΣΙΘΙΟΥ</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ΚΑΜΙΝΑΚΙ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113483"/>
                  </a:ext>
                </a:extLst>
              </a:tr>
              <a:tr h="227478">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ΙΕΡΑΠΕΤΡΑΣ</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ΚΑΒΟΥΣΙ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1289840"/>
                  </a:ext>
                </a:extLst>
              </a:tr>
              <a:tr h="270807">
                <a:tc vMerge="1">
                  <a:txBody>
                    <a:bodyPr/>
                    <a:lstStyle/>
                    <a:p>
                      <a:pPr algn="l" fontAlgn="b"/>
                      <a:endParaRPr lang="el-GR" sz="1400" b="1" i="0" u="none" strike="noStrike" cap="none" dirty="0">
                        <a:solidFill>
                          <a:srgbClr val="000000"/>
                        </a:solidFill>
                        <a:effectLst/>
                        <a:latin typeface="Calibri" panose="020F0502020204030204" pitchFamily="34" charset="0"/>
                        <a:ea typeface="+mn-ea"/>
                        <a:cs typeface="+mn-cs"/>
                        <a:sym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ΣΗΤΕΙΑΣ</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ΓΟΥΔΟΥΡΑΣ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682221"/>
                  </a:ext>
                </a:extLst>
              </a:tr>
              <a:tr h="227478">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ΣΗΤΕΙΑΣ</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ΖΑΚΡΟΣ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8029275"/>
                  </a:ext>
                </a:extLst>
              </a:tr>
              <a:tr h="227478">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ΙΕΡΑΠΕΤΡΑΣ</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ΟΡΕΙΝΟ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2374401"/>
                  </a:ext>
                </a:extLst>
              </a:tr>
              <a:tr h="227478">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ΟΡΟΠΕΔΙΟΥ ΛΑΣΙΘΙΟΥ</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ΑΒΡΑΚΟΝΤΕ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20/11/2025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3259904"/>
                  </a:ext>
                </a:extLst>
              </a:tr>
              <a:tr h="227478">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ΙΕΡΑΠΕΤΡΑΣ</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ΜΑΛΕΣ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21/11/2025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218470"/>
                  </a:ext>
                </a:extLst>
              </a:tr>
              <a:tr h="227478">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ΑΓΙΟΥ ΝΙΚΟΛΑΟΥ</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ΤΑΠΕΣ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24/11/2025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676936"/>
                  </a:ext>
                </a:extLst>
              </a:tr>
              <a:tr h="227478">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ΣΗΤΕΙΑΣ</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ΖΙΡΟΣ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25/11/2025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1286317"/>
                  </a:ext>
                </a:extLst>
              </a:tr>
              <a:tr h="227478">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ΣΗΤΕΙΑΣ</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ΣΥΚΙΑ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26/11/2025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2095051"/>
                  </a:ext>
                </a:extLst>
              </a:tr>
              <a:tr h="218812">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ΟΡΟΠΕΔΙΟΥ ΛΑΣΙΘΙΟΥ</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ΠΛΑΤΗ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27/11/2025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2474468"/>
                  </a:ext>
                </a:extLst>
              </a:tr>
              <a:tr h="227478">
                <a:tc vMerge="1">
                  <a:txBody>
                    <a:bodyPr/>
                    <a:lstStyle/>
                    <a:p>
                      <a:pPr algn="l" fontAlgn="ctr"/>
                      <a:endParaRPr lang="el-G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4"/>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ΣΗΤΕΙΑΣ</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ΠΑΛΑΙΚΑΣΤΡΟ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6887097"/>
                  </a:ext>
                </a:extLst>
              </a:tr>
            </a:tbl>
          </a:graphicData>
        </a:graphic>
      </p:graphicFrame>
    </p:spTree>
    <p:extLst>
      <p:ext uri="{BB962C8B-B14F-4D97-AF65-F5344CB8AC3E}">
        <p14:creationId xmlns:p14="http://schemas.microsoft.com/office/powerpoint/2010/main" val="31421764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22579"/>
          </a:xfrm>
        </p:spPr>
        <p:txBody>
          <a:bodyPr/>
          <a:lstStyle/>
          <a:p>
            <a:r>
              <a:rPr lang="el-GR" dirty="0"/>
              <a:t>Προγραμματισμός Νοεμβρίου</a:t>
            </a:r>
          </a:p>
        </p:txBody>
      </p:sp>
      <p:graphicFrame>
        <p:nvGraphicFramePr>
          <p:cNvPr id="6" name="Πίνακας 5"/>
          <p:cNvGraphicFramePr>
            <a:graphicFrameLocks noGrp="1"/>
          </p:cNvGraphicFramePr>
          <p:nvPr>
            <p:extLst>
              <p:ext uri="{D42A27DB-BD31-4B8C-83A1-F6EECF244321}">
                <p14:modId xmlns:p14="http://schemas.microsoft.com/office/powerpoint/2010/main" val="1797255898"/>
              </p:ext>
            </p:extLst>
          </p:nvPr>
        </p:nvGraphicFramePr>
        <p:xfrm>
          <a:off x="2361582" y="1533136"/>
          <a:ext cx="7274302" cy="4140863"/>
        </p:xfrm>
        <a:graphic>
          <a:graphicData uri="http://schemas.openxmlformats.org/drawingml/2006/table">
            <a:tbl>
              <a:tblPr/>
              <a:tblGrid>
                <a:gridCol w="2227644">
                  <a:extLst>
                    <a:ext uri="{9D8B030D-6E8A-4147-A177-3AD203B41FA5}">
                      <a16:colId xmlns:a16="http://schemas.microsoft.com/office/drawing/2014/main" val="2115209634"/>
                    </a:ext>
                  </a:extLst>
                </a:gridCol>
                <a:gridCol w="3401618">
                  <a:extLst>
                    <a:ext uri="{9D8B030D-6E8A-4147-A177-3AD203B41FA5}">
                      <a16:colId xmlns:a16="http://schemas.microsoft.com/office/drawing/2014/main" val="762182181"/>
                    </a:ext>
                  </a:extLst>
                </a:gridCol>
                <a:gridCol w="1645040">
                  <a:extLst>
                    <a:ext uri="{9D8B030D-6E8A-4147-A177-3AD203B41FA5}">
                      <a16:colId xmlns:a16="http://schemas.microsoft.com/office/drawing/2014/main" val="335301619"/>
                    </a:ext>
                  </a:extLst>
                </a:gridCol>
              </a:tblGrid>
              <a:tr h="1399385">
                <a:tc>
                  <a:txBody>
                    <a:bodyPr/>
                    <a:lstStyle/>
                    <a:p>
                      <a:pPr algn="ctr" fontAlgn="ctr"/>
                      <a:r>
                        <a:rPr lang="el-GR" sz="1600" b="1" i="0" u="none" strike="noStrike" dirty="0">
                          <a:solidFill>
                            <a:srgbClr val="000000"/>
                          </a:solidFill>
                          <a:effectLst/>
                          <a:latin typeface="Calibri" panose="020F0502020204030204" pitchFamily="34" charset="0"/>
                        </a:rPr>
                        <a:t>ΠΕ </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dirty="0">
                          <a:solidFill>
                            <a:srgbClr val="000000"/>
                          </a:solidFill>
                          <a:effectLst/>
                          <a:latin typeface="Calibri" panose="020F0502020204030204" pitchFamily="34" charset="0"/>
                        </a:rPr>
                        <a:t>ΔΗΜΟΣ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dirty="0">
                          <a:solidFill>
                            <a:srgbClr val="000000"/>
                          </a:solidFill>
                          <a:effectLst/>
                          <a:latin typeface="Calibri" panose="020F0502020204030204" pitchFamily="34" charset="0"/>
                        </a:rPr>
                        <a:t>ΗΜΕΡΟΜΗΝΙΑ</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720221646"/>
                  </a:ext>
                </a:extLst>
              </a:tr>
              <a:tr h="451233">
                <a:tc rowSpan="6">
                  <a:txBody>
                    <a:bodyPr/>
                    <a:lstStyle/>
                    <a:p>
                      <a:pPr algn="ctr" fontAlgn="ctr"/>
                      <a:r>
                        <a:rPr lang="el-GR" sz="1600" b="1" i="0" u="none" strike="noStrike" dirty="0">
                          <a:solidFill>
                            <a:srgbClr val="000000"/>
                          </a:solidFill>
                          <a:effectLst/>
                          <a:latin typeface="Calibri" panose="020F0502020204030204" pitchFamily="34" charset="0"/>
                        </a:rPr>
                        <a:t>ΑΤΤΚΗΣ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ΔΑΦΝΗΣ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7361061"/>
                  </a:ext>
                </a:extLst>
              </a:tr>
              <a:tr h="429420">
                <a:tc vMerge="1">
                  <a:txBody>
                    <a:bodyPr/>
                    <a:lstStyle/>
                    <a:p>
                      <a:endParaRPr lang="el-GR"/>
                    </a:p>
                  </a:txBody>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ΠΕΤΡΟΥΠΟΛΗΣ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14/11/2025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552297"/>
                  </a:ext>
                </a:extLst>
              </a:tr>
              <a:tr h="517508">
                <a:tc vMerge="1">
                  <a:txBody>
                    <a:bodyPr/>
                    <a:lstStyle/>
                    <a:p>
                      <a:endParaRPr lang="el-GR"/>
                    </a:p>
                  </a:txBody>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ΝΕΑΣ ΙΩΝΙΑΣ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4856554"/>
                  </a:ext>
                </a:extLst>
              </a:tr>
              <a:tr h="407399">
                <a:tc vMerge="1">
                  <a:txBody>
                    <a:bodyPr/>
                    <a:lstStyle/>
                    <a:p>
                      <a:endParaRPr lang="el-GR"/>
                    </a:p>
                  </a:txBody>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ΙΛΙΟΥ</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8863131"/>
                  </a:ext>
                </a:extLst>
              </a:tr>
              <a:tr h="506496">
                <a:tc vMerge="1">
                  <a:txBody>
                    <a:bodyPr/>
                    <a:lstStyle/>
                    <a:p>
                      <a:endParaRPr lang="el-GR"/>
                    </a:p>
                  </a:txBody>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ΗΛΙΟΥΠΟΛΗΣ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8539111"/>
                  </a:ext>
                </a:extLst>
              </a:tr>
              <a:tr h="429422">
                <a:tc vMerge="1">
                  <a:txBody>
                    <a:bodyPr/>
                    <a:lstStyle/>
                    <a:p>
                      <a:endParaRPr lang="el-GR"/>
                    </a:p>
                  </a:txBody>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ΚΑΙΣΑΡΙΑΝΗΣ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9314535"/>
                  </a:ext>
                </a:extLst>
              </a:tr>
            </a:tbl>
          </a:graphicData>
        </a:graphic>
      </p:graphicFrame>
      <p:sp>
        <p:nvSpPr>
          <p:cNvPr id="3" name="TextBox 2">
            <a:extLst>
              <a:ext uri="{FF2B5EF4-FFF2-40B4-BE49-F238E27FC236}">
                <a16:creationId xmlns:a16="http://schemas.microsoft.com/office/drawing/2014/main" id="{1FAA2C3E-AB1C-F23A-B2CF-ABCFE6DE212B}"/>
              </a:ext>
            </a:extLst>
          </p:cNvPr>
          <p:cNvSpPr txBox="1"/>
          <p:nvPr/>
        </p:nvSpPr>
        <p:spPr>
          <a:xfrm>
            <a:off x="244473" y="3777890"/>
            <a:ext cx="3888510" cy="369332"/>
          </a:xfrm>
          <a:prstGeom prst="rect">
            <a:avLst/>
          </a:prstGeom>
          <a:noFill/>
        </p:spPr>
        <p:txBody>
          <a:bodyPr wrap="square" rtlCol="0">
            <a:spAutoFit/>
          </a:bodyPr>
          <a:lstStyle/>
          <a:p>
            <a:pPr marL="285750" indent="-285750">
              <a:buFont typeface="Wingdings" panose="05000000000000000000" pitchFamily="2" charset="2"/>
              <a:buChar char="Ø"/>
            </a:pPr>
            <a:r>
              <a:rPr lang="el-GR" sz="1800" b="1" dirty="0">
                <a:latin typeface="Calibri" panose="020F0502020204030204" pitchFamily="34" charset="0"/>
                <a:ea typeface="+mn-ea"/>
                <a:cs typeface="+mn-cs"/>
              </a:rPr>
              <a:t> 1</a:t>
            </a:r>
            <a:r>
              <a:rPr lang="el-GR" sz="1800" b="1" baseline="30000" dirty="0">
                <a:latin typeface="Calibri" panose="020F0502020204030204" pitchFamily="34" charset="0"/>
                <a:ea typeface="+mn-ea"/>
                <a:cs typeface="+mn-cs"/>
              </a:rPr>
              <a:t>η</a:t>
            </a:r>
            <a:r>
              <a:rPr lang="el-GR" sz="1800" b="1" dirty="0">
                <a:latin typeface="Calibri" panose="020F0502020204030204" pitchFamily="34" charset="0"/>
                <a:ea typeface="+mn-ea"/>
                <a:cs typeface="+mn-cs"/>
              </a:rPr>
              <a:t> και 2</a:t>
            </a:r>
            <a:r>
              <a:rPr lang="el-GR" sz="1800" b="1" baseline="30000" dirty="0">
                <a:latin typeface="Calibri" panose="020F0502020204030204" pitchFamily="34" charset="0"/>
                <a:ea typeface="+mn-ea"/>
                <a:cs typeface="+mn-cs"/>
              </a:rPr>
              <a:t>η</a:t>
            </a:r>
            <a:r>
              <a:rPr lang="el-GR" sz="1800" b="1" dirty="0">
                <a:latin typeface="Calibri" panose="020F0502020204030204" pitchFamily="34" charset="0"/>
                <a:ea typeface="+mn-ea"/>
                <a:cs typeface="+mn-cs"/>
              </a:rPr>
              <a:t> </a:t>
            </a:r>
            <a:r>
              <a:rPr lang="el-GR" sz="1800" b="1" dirty="0" err="1">
                <a:latin typeface="Calibri" panose="020F0502020204030204" pitchFamily="34" charset="0"/>
                <a:ea typeface="+mn-ea"/>
                <a:cs typeface="+mn-cs"/>
              </a:rPr>
              <a:t>Υ.Πε</a:t>
            </a:r>
            <a:endParaRPr lang="el-GR" sz="1800" b="1" dirty="0">
              <a:latin typeface="Calibri" panose="020F0502020204030204" pitchFamily="34" charset="0"/>
              <a:ea typeface="+mn-ea"/>
              <a:cs typeface="+mn-cs"/>
            </a:endParaRPr>
          </a:p>
        </p:txBody>
      </p:sp>
    </p:spTree>
    <p:extLst>
      <p:ext uri="{BB962C8B-B14F-4D97-AF65-F5344CB8AC3E}">
        <p14:creationId xmlns:p14="http://schemas.microsoft.com/office/powerpoint/2010/main" val="28715138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581016"/>
          </a:xfrm>
        </p:spPr>
        <p:txBody>
          <a:bodyPr/>
          <a:lstStyle/>
          <a:p>
            <a:r>
              <a:rPr lang="el-GR" dirty="0"/>
              <a:t>Προγραμματισμός Νοεμβρίου</a:t>
            </a:r>
          </a:p>
        </p:txBody>
      </p:sp>
      <p:graphicFrame>
        <p:nvGraphicFramePr>
          <p:cNvPr id="7" name="Πίνακας 6"/>
          <p:cNvGraphicFramePr>
            <a:graphicFrameLocks noGrp="1"/>
          </p:cNvGraphicFramePr>
          <p:nvPr>
            <p:extLst>
              <p:ext uri="{D42A27DB-BD31-4B8C-83A1-F6EECF244321}">
                <p14:modId xmlns:p14="http://schemas.microsoft.com/office/powerpoint/2010/main" val="3742528694"/>
              </p:ext>
            </p:extLst>
          </p:nvPr>
        </p:nvGraphicFramePr>
        <p:xfrm>
          <a:off x="1596000" y="1358569"/>
          <a:ext cx="9000000" cy="4140863"/>
        </p:xfrm>
        <a:graphic>
          <a:graphicData uri="http://schemas.openxmlformats.org/drawingml/2006/table">
            <a:tbl>
              <a:tblPr/>
              <a:tblGrid>
                <a:gridCol w="2227644">
                  <a:extLst>
                    <a:ext uri="{9D8B030D-6E8A-4147-A177-3AD203B41FA5}">
                      <a16:colId xmlns:a16="http://schemas.microsoft.com/office/drawing/2014/main" val="2115209634"/>
                    </a:ext>
                  </a:extLst>
                </a:gridCol>
                <a:gridCol w="3401618">
                  <a:extLst>
                    <a:ext uri="{9D8B030D-6E8A-4147-A177-3AD203B41FA5}">
                      <a16:colId xmlns:a16="http://schemas.microsoft.com/office/drawing/2014/main" val="762182181"/>
                    </a:ext>
                  </a:extLst>
                </a:gridCol>
                <a:gridCol w="1725698">
                  <a:extLst>
                    <a:ext uri="{9D8B030D-6E8A-4147-A177-3AD203B41FA5}">
                      <a16:colId xmlns:a16="http://schemas.microsoft.com/office/drawing/2014/main" val="4042722982"/>
                    </a:ext>
                  </a:extLst>
                </a:gridCol>
                <a:gridCol w="1645040">
                  <a:extLst>
                    <a:ext uri="{9D8B030D-6E8A-4147-A177-3AD203B41FA5}">
                      <a16:colId xmlns:a16="http://schemas.microsoft.com/office/drawing/2014/main" val="335301619"/>
                    </a:ext>
                  </a:extLst>
                </a:gridCol>
              </a:tblGrid>
              <a:tr h="1399385">
                <a:tc>
                  <a:txBody>
                    <a:bodyPr/>
                    <a:lstStyle/>
                    <a:p>
                      <a:pPr algn="ctr" fontAlgn="ctr"/>
                      <a:r>
                        <a:rPr lang="el-GR" sz="1600" b="1" i="0" u="none" strike="noStrike" dirty="0">
                          <a:solidFill>
                            <a:srgbClr val="000000"/>
                          </a:solidFill>
                          <a:effectLst/>
                          <a:latin typeface="Calibri" panose="020F0502020204030204" pitchFamily="34" charset="0"/>
                        </a:rPr>
                        <a:t>ΠΕ </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dirty="0">
                          <a:solidFill>
                            <a:srgbClr val="000000"/>
                          </a:solidFill>
                          <a:effectLst/>
                          <a:latin typeface="Calibri" panose="020F0502020204030204" pitchFamily="34" charset="0"/>
                        </a:rPr>
                        <a:t>ΔΗΜΟΤΙΚΗ ΕΝΟΤΗΤΑ</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dirty="0">
                          <a:solidFill>
                            <a:srgbClr val="000000"/>
                          </a:solidFill>
                          <a:effectLst/>
                          <a:latin typeface="Calibri" panose="020F0502020204030204" pitchFamily="34" charset="0"/>
                        </a:rPr>
                        <a:t>ΧΩΡΙΟ</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dirty="0">
                          <a:solidFill>
                            <a:srgbClr val="000000"/>
                          </a:solidFill>
                          <a:effectLst/>
                          <a:latin typeface="Calibri" panose="020F0502020204030204" pitchFamily="34" charset="0"/>
                        </a:rPr>
                        <a:t>ΗΜΕΡΟΜΗΝΙΑ</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720221646"/>
                  </a:ext>
                </a:extLst>
              </a:tr>
              <a:tr h="451233">
                <a:tc rowSpan="6">
                  <a:txBody>
                    <a:bodyPr/>
                    <a:lstStyle/>
                    <a:p>
                      <a:pPr algn="ctr" fontAlgn="ctr"/>
                      <a:r>
                        <a:rPr lang="el-GR" sz="1600" b="1" i="0" u="none" strike="noStrike" dirty="0">
                          <a:solidFill>
                            <a:srgbClr val="000000"/>
                          </a:solidFill>
                          <a:effectLst/>
                          <a:latin typeface="Calibri" panose="020F0502020204030204" pitchFamily="34" charset="0"/>
                        </a:rPr>
                        <a:t>ΛΗΜΝΟΥ</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ΝΕΑΣ ΚΟΥΤΑΛΗΣ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ΠΟΡΤΙΑΝΟΥ</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11/11/2025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7361061"/>
                  </a:ext>
                </a:extLst>
              </a:tr>
              <a:tr h="429420">
                <a:tc vMerge="1">
                  <a:txBody>
                    <a:bodyPr/>
                    <a:lstStyle/>
                    <a:p>
                      <a:endParaRPr lang="el-GR"/>
                    </a:p>
                  </a:txBody>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ΜΥΡΙΝΑΣ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ΚΟΡΝΟ</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13/11/2025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552297"/>
                  </a:ext>
                </a:extLst>
              </a:tr>
              <a:tr h="517508">
                <a:tc vMerge="1">
                  <a:txBody>
                    <a:bodyPr/>
                    <a:lstStyle/>
                    <a:p>
                      <a:endParaRPr lang="el-GR"/>
                    </a:p>
                  </a:txBody>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ΑΤΣΙΚΗΣ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ΑΤΣΙΚΗ</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4856554"/>
                  </a:ext>
                </a:extLst>
              </a:tr>
              <a:tr h="407399">
                <a:tc vMerge="1">
                  <a:txBody>
                    <a:bodyPr/>
                    <a:lstStyle/>
                    <a:p>
                      <a:endParaRPr lang="el-GR"/>
                    </a:p>
                  </a:txBody>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ΜΟΥΔΡΟΥ</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ΜΟΥΔΡΟ</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8863131"/>
                  </a:ext>
                </a:extLst>
              </a:tr>
              <a:tr h="506496">
                <a:tc vMerge="1">
                  <a:txBody>
                    <a:bodyPr/>
                    <a:lstStyle/>
                    <a:p>
                      <a:endParaRPr lang="el-GR"/>
                    </a:p>
                  </a:txBody>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ΔΗΜΟΤΙΚΗ ΕΝΟΤΗΤΑ ΝΕΑΣ ΚΟΥΤΑΛΗΣ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ΛΙΒΑΔΟΧΩΡΙ</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8539111"/>
                  </a:ext>
                </a:extLst>
              </a:tr>
              <a:tr h="429422">
                <a:tc vMerge="1">
                  <a:txBody>
                    <a:bodyPr/>
                    <a:lstStyle/>
                    <a:p>
                      <a:endParaRPr lang="el-GR"/>
                    </a:p>
                  </a:txBody>
                  <a:tcPr/>
                </a:tc>
                <a:tc>
                  <a:txBody>
                    <a:bodyPr/>
                    <a:lstStyle/>
                    <a:p>
                      <a:pPr algn="l" fontAlgn="ctr">
                        <a:lnSpc>
                          <a:spcPct val="150000"/>
                        </a:lnSpc>
                      </a:pPr>
                      <a:r>
                        <a:rPr lang="el-GR" sz="1200" b="0" i="0" u="none" strike="noStrike" cap="none">
                          <a:solidFill>
                            <a:srgbClr val="000000"/>
                          </a:solidFill>
                          <a:effectLst/>
                          <a:latin typeface="Calibri" panose="020F0502020204030204" pitchFamily="34" charset="0"/>
                          <a:ea typeface="+mn-ea"/>
                          <a:cs typeface="+mn-cs"/>
                          <a:sym typeface="Arial"/>
                        </a:rPr>
                        <a:t>ΔΗΜΟΤΙΚΗ ΕΝΟΤΗΤΑ ΜΥΡΙΝΑΣ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ΠΛΑΤΥ</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lnSpc>
                          <a:spcPct val="150000"/>
                        </a:lnSpc>
                      </a:pPr>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9314535"/>
                  </a:ext>
                </a:extLst>
              </a:tr>
            </a:tbl>
          </a:graphicData>
        </a:graphic>
      </p:graphicFrame>
      <p:sp>
        <p:nvSpPr>
          <p:cNvPr id="3" name="TextBox 2">
            <a:extLst>
              <a:ext uri="{FF2B5EF4-FFF2-40B4-BE49-F238E27FC236}">
                <a16:creationId xmlns:a16="http://schemas.microsoft.com/office/drawing/2014/main" id="{739A6B9A-AC96-4AD7-7DEF-5CA12D8058D6}"/>
              </a:ext>
            </a:extLst>
          </p:cNvPr>
          <p:cNvSpPr txBox="1"/>
          <p:nvPr/>
        </p:nvSpPr>
        <p:spPr>
          <a:xfrm>
            <a:off x="216764" y="3657817"/>
            <a:ext cx="3888510" cy="369332"/>
          </a:xfrm>
          <a:prstGeom prst="rect">
            <a:avLst/>
          </a:prstGeom>
          <a:noFill/>
        </p:spPr>
        <p:txBody>
          <a:bodyPr wrap="square" rtlCol="0">
            <a:spAutoFit/>
          </a:bodyPr>
          <a:lstStyle/>
          <a:p>
            <a:pPr marL="285750" indent="-285750">
              <a:buFont typeface="Wingdings" panose="05000000000000000000" pitchFamily="2" charset="2"/>
              <a:buChar char="Ø"/>
            </a:pPr>
            <a:r>
              <a:rPr lang="el-GR" sz="1800" b="1" dirty="0">
                <a:latin typeface="Calibri" panose="020F0502020204030204" pitchFamily="34" charset="0"/>
                <a:ea typeface="+mn-ea"/>
                <a:cs typeface="+mn-cs"/>
              </a:rPr>
              <a:t>2</a:t>
            </a:r>
            <a:r>
              <a:rPr lang="el-GR" sz="1800" b="1" baseline="30000" dirty="0">
                <a:latin typeface="Calibri" panose="020F0502020204030204" pitchFamily="34" charset="0"/>
                <a:ea typeface="+mn-ea"/>
                <a:cs typeface="+mn-cs"/>
              </a:rPr>
              <a:t>η</a:t>
            </a:r>
            <a:r>
              <a:rPr lang="el-GR" sz="1800" b="1" dirty="0">
                <a:latin typeface="Calibri" panose="020F0502020204030204" pitchFamily="34" charset="0"/>
                <a:ea typeface="+mn-ea"/>
                <a:cs typeface="+mn-cs"/>
              </a:rPr>
              <a:t> </a:t>
            </a:r>
            <a:r>
              <a:rPr lang="el-GR" sz="1800" b="1" dirty="0" err="1">
                <a:latin typeface="Calibri" panose="020F0502020204030204" pitchFamily="34" charset="0"/>
                <a:ea typeface="+mn-ea"/>
                <a:cs typeface="+mn-cs"/>
              </a:rPr>
              <a:t>Υ.Πε</a:t>
            </a:r>
            <a:endParaRPr lang="el-GR" sz="1800" b="1" dirty="0">
              <a:latin typeface="Calibri" panose="020F0502020204030204" pitchFamily="34" charset="0"/>
              <a:ea typeface="+mn-ea"/>
              <a:cs typeface="+mn-cs"/>
            </a:endParaRPr>
          </a:p>
        </p:txBody>
      </p:sp>
    </p:spTree>
    <p:extLst>
      <p:ext uri="{BB962C8B-B14F-4D97-AF65-F5344CB8AC3E}">
        <p14:creationId xmlns:p14="http://schemas.microsoft.com/office/powerpoint/2010/main" val="1892162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extLst>
              <p:ext uri="{D42A27DB-BD31-4B8C-83A1-F6EECF244321}">
                <p14:modId xmlns:p14="http://schemas.microsoft.com/office/powerpoint/2010/main" val="3911930324"/>
              </p:ext>
            </p:extLst>
          </p:nvPr>
        </p:nvGraphicFramePr>
        <p:xfrm>
          <a:off x="1596001" y="1291728"/>
          <a:ext cx="8999999" cy="4274544"/>
        </p:xfrm>
        <a:graphic>
          <a:graphicData uri="http://schemas.openxmlformats.org/drawingml/2006/table">
            <a:tbl>
              <a:tblPr/>
              <a:tblGrid>
                <a:gridCol w="2202915">
                  <a:extLst>
                    <a:ext uri="{9D8B030D-6E8A-4147-A177-3AD203B41FA5}">
                      <a16:colId xmlns:a16="http://schemas.microsoft.com/office/drawing/2014/main" val="1580541399"/>
                    </a:ext>
                  </a:extLst>
                </a:gridCol>
                <a:gridCol w="2820565">
                  <a:extLst>
                    <a:ext uri="{9D8B030D-6E8A-4147-A177-3AD203B41FA5}">
                      <a16:colId xmlns:a16="http://schemas.microsoft.com/office/drawing/2014/main" val="2077668232"/>
                    </a:ext>
                  </a:extLst>
                </a:gridCol>
                <a:gridCol w="1961866">
                  <a:extLst>
                    <a:ext uri="{9D8B030D-6E8A-4147-A177-3AD203B41FA5}">
                      <a16:colId xmlns:a16="http://schemas.microsoft.com/office/drawing/2014/main" val="1987182173"/>
                    </a:ext>
                  </a:extLst>
                </a:gridCol>
                <a:gridCol w="2014653">
                  <a:extLst>
                    <a:ext uri="{9D8B030D-6E8A-4147-A177-3AD203B41FA5}">
                      <a16:colId xmlns:a16="http://schemas.microsoft.com/office/drawing/2014/main" val="1615340388"/>
                    </a:ext>
                  </a:extLst>
                </a:gridCol>
              </a:tblGrid>
              <a:tr h="1502604">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ΠΕ </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ΧΩΡΙΟ</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ΗΜΕΡΟΜΗΝΙΑ</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031196343"/>
                  </a:ext>
                </a:extLst>
              </a:tr>
              <a:tr h="461990">
                <a:tc rowSpan="6">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ΔΩΔΕΚΑΝΗΣΟΥ</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ΚΑΛΥΜΝΙΩΝ</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ΑΡΓΙΝΩΝΤΑ </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10/11/2025</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94507905"/>
                  </a:ext>
                </a:extLst>
              </a:tr>
              <a:tr h="46199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ΚΑΛΥΜΝΙΩΝ</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ΒΑΘΥ</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12/11/2025</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1679417"/>
                  </a:ext>
                </a:extLst>
              </a:tr>
              <a:tr h="46199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ΚΑΛΥΜΝΙΩΝ</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ΠΑΝΟΡΜΟΣ </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17/11/2025</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7645534"/>
                  </a:ext>
                </a:extLst>
              </a:tr>
              <a:tr h="461990">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ΚΑΛΥΜΝΙΩΝ</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ΧΩΡΑ </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0871066"/>
                  </a:ext>
                </a:extLst>
              </a:tr>
              <a:tr h="46199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ΚΑΛΥΜΝΙΩΝ</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ΑΡΓΟΣ</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24/11/2025</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9344538"/>
                  </a:ext>
                </a:extLst>
              </a:tr>
              <a:tr h="461990">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ΚΑΛΥΜΝΙΩΝ</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ΒΟΘΥΝΟΙ </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13607" marR="13607" marT="13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0919465"/>
                  </a:ext>
                </a:extLst>
              </a:tr>
            </a:tbl>
          </a:graphicData>
        </a:graphic>
      </p:graphicFrame>
      <p:sp>
        <p:nvSpPr>
          <p:cNvPr id="5" name="Τίτλος 1"/>
          <p:cNvSpPr>
            <a:spLocks noGrp="1"/>
          </p:cNvSpPr>
          <p:nvPr>
            <p:ph type="title"/>
          </p:nvPr>
        </p:nvSpPr>
        <p:spPr>
          <a:xfrm>
            <a:off x="327600" y="225319"/>
            <a:ext cx="11342267" cy="622579"/>
          </a:xfrm>
        </p:spPr>
        <p:txBody>
          <a:bodyPr/>
          <a:lstStyle/>
          <a:p>
            <a:r>
              <a:rPr lang="el-GR" dirty="0"/>
              <a:t>Προγραμματισμός Νοεμβρίου</a:t>
            </a:r>
          </a:p>
        </p:txBody>
      </p:sp>
    </p:spTree>
    <p:extLst>
      <p:ext uri="{BB962C8B-B14F-4D97-AF65-F5344CB8AC3E}">
        <p14:creationId xmlns:p14="http://schemas.microsoft.com/office/powerpoint/2010/main" val="3438601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88FAA-BB41-CCA5-07CA-373CC557CF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156E0D-74F1-7E73-A452-C3F982DEDF77}"/>
              </a:ext>
            </a:extLst>
          </p:cNvPr>
          <p:cNvSpPr>
            <a:spLocks noGrp="1"/>
          </p:cNvSpPr>
          <p:nvPr>
            <p:ph type="title"/>
          </p:nvPr>
        </p:nvSpPr>
        <p:spPr>
          <a:xfrm>
            <a:off x="327600" y="225319"/>
            <a:ext cx="11342267" cy="658190"/>
          </a:xfrm>
        </p:spPr>
        <p:txBody>
          <a:bodyPr>
            <a:normAutofit/>
          </a:bodyPr>
          <a:lstStyle/>
          <a:p>
            <a:r>
              <a:rPr lang="el-GR" dirty="0"/>
              <a:t>Οι ΚΟΜΥ εξυπηρετούν</a:t>
            </a:r>
            <a:r>
              <a:rPr lang="en-US" dirty="0"/>
              <a:t> </a:t>
            </a:r>
            <a:r>
              <a:rPr lang="el-GR" dirty="0"/>
              <a:t>500.000 ωφελούμενους ανά έτος</a:t>
            </a:r>
            <a:endParaRPr lang="en-US" dirty="0"/>
          </a:p>
        </p:txBody>
      </p:sp>
      <p:sp>
        <p:nvSpPr>
          <p:cNvPr id="3" name="Text Placeholder 2">
            <a:extLst>
              <a:ext uri="{FF2B5EF4-FFF2-40B4-BE49-F238E27FC236}">
                <a16:creationId xmlns:a16="http://schemas.microsoft.com/office/drawing/2014/main" id="{584987B0-71F3-1A62-25DD-A38A028EE323}"/>
              </a:ext>
            </a:extLst>
          </p:cNvPr>
          <p:cNvSpPr>
            <a:spLocks noGrp="1"/>
          </p:cNvSpPr>
          <p:nvPr>
            <p:ph type="body" idx="1"/>
          </p:nvPr>
        </p:nvSpPr>
        <p:spPr>
          <a:xfrm>
            <a:off x="376676" y="1019435"/>
            <a:ext cx="11343600" cy="367200"/>
          </a:xfrm>
        </p:spPr>
        <p:txBody>
          <a:bodyPr/>
          <a:lstStyle/>
          <a:p>
            <a:r>
              <a:rPr lang="el-GR" dirty="0"/>
              <a:t>Πλήθος ωφελούμενων ανά έτος</a:t>
            </a:r>
            <a:endParaRPr lang="en-US" dirty="0"/>
          </a:p>
        </p:txBody>
      </p:sp>
      <p:sp>
        <p:nvSpPr>
          <p:cNvPr id="6" name="TextBox 5">
            <a:extLst>
              <a:ext uri="{FF2B5EF4-FFF2-40B4-BE49-F238E27FC236}">
                <a16:creationId xmlns:a16="http://schemas.microsoft.com/office/drawing/2014/main" id="{66C14D45-1292-2B29-F4CC-87A40164F330}"/>
              </a:ext>
            </a:extLst>
          </p:cNvPr>
          <p:cNvSpPr txBox="1"/>
          <p:nvPr/>
        </p:nvSpPr>
        <p:spPr>
          <a:xfrm>
            <a:off x="3404862" y="2077047"/>
            <a:ext cx="2414809" cy="769441"/>
          </a:xfrm>
          <a:prstGeom prst="rect">
            <a:avLst/>
          </a:prstGeom>
          <a:noFill/>
        </p:spPr>
        <p:txBody>
          <a:bodyPr wrap="square" rtlCol="0">
            <a:spAutoFit/>
          </a:bodyPr>
          <a:lstStyle/>
          <a:p>
            <a:pPr algn="r"/>
            <a:r>
              <a:rPr lang="el-GR" sz="4400" b="1" i="1" dirty="0">
                <a:solidFill>
                  <a:schemeClr val="accent2"/>
                </a:solidFill>
                <a:latin typeface="Calibri" panose="020F0502020204030204" pitchFamily="34" charset="0"/>
                <a:ea typeface="Calibri" panose="020F0502020204030204" pitchFamily="34" charset="0"/>
                <a:cs typeface="Calibri" panose="020F0502020204030204" pitchFamily="34" charset="0"/>
              </a:rPr>
              <a:t>249.000</a:t>
            </a:r>
          </a:p>
        </p:txBody>
      </p:sp>
      <p:sp>
        <p:nvSpPr>
          <p:cNvPr id="8" name="TextBox 7">
            <a:extLst>
              <a:ext uri="{FF2B5EF4-FFF2-40B4-BE49-F238E27FC236}">
                <a16:creationId xmlns:a16="http://schemas.microsoft.com/office/drawing/2014/main" id="{639DEA32-8156-1685-2913-713411DD0A08}"/>
              </a:ext>
            </a:extLst>
          </p:cNvPr>
          <p:cNvSpPr txBox="1"/>
          <p:nvPr/>
        </p:nvSpPr>
        <p:spPr>
          <a:xfrm>
            <a:off x="4190371" y="2690205"/>
            <a:ext cx="1991608" cy="523220"/>
          </a:xfrm>
          <a:prstGeom prst="rect">
            <a:avLst/>
          </a:prstGeom>
          <a:noFill/>
        </p:spPr>
        <p:txBody>
          <a:bodyPr wrap="square" rtlCol="0">
            <a:spAutoFit/>
          </a:bodyPr>
          <a:lstStyle/>
          <a:p>
            <a:r>
              <a:rPr lang="el-GR" b="1" dirty="0">
                <a:latin typeface="Calibri" panose="020F0502020204030204" pitchFamily="34" charset="0"/>
                <a:ea typeface="Calibri" panose="020F0502020204030204" pitchFamily="34" charset="0"/>
                <a:cs typeface="Calibri" panose="020F0502020204030204" pitchFamily="34" charset="0"/>
              </a:rPr>
              <a:t>Ωφελούμενοι σε </a:t>
            </a:r>
            <a:r>
              <a:rPr lang="el-GR" b="1" u="sng" dirty="0">
                <a:latin typeface="Calibri" panose="020F0502020204030204" pitchFamily="34" charset="0"/>
                <a:ea typeface="Calibri" panose="020F0502020204030204" pitchFamily="34" charset="0"/>
                <a:cs typeface="Calibri" panose="020F0502020204030204" pitchFamily="34" charset="0"/>
              </a:rPr>
              <a:t>σταθερό σημείο</a:t>
            </a:r>
          </a:p>
        </p:txBody>
      </p:sp>
      <p:sp>
        <p:nvSpPr>
          <p:cNvPr id="9" name="TextBox 8">
            <a:extLst>
              <a:ext uri="{FF2B5EF4-FFF2-40B4-BE49-F238E27FC236}">
                <a16:creationId xmlns:a16="http://schemas.microsoft.com/office/drawing/2014/main" id="{EEB0BC62-20E1-5E45-5D28-189B87F265C7}"/>
              </a:ext>
            </a:extLst>
          </p:cNvPr>
          <p:cNvSpPr txBox="1"/>
          <p:nvPr/>
        </p:nvSpPr>
        <p:spPr>
          <a:xfrm>
            <a:off x="6751158" y="2077046"/>
            <a:ext cx="2296016" cy="769441"/>
          </a:xfrm>
          <a:prstGeom prst="rect">
            <a:avLst/>
          </a:prstGeom>
          <a:noFill/>
        </p:spPr>
        <p:txBody>
          <a:bodyPr wrap="square" rtlCol="0">
            <a:spAutoFit/>
          </a:bodyPr>
          <a:lstStyle/>
          <a:p>
            <a:pPr algn="r"/>
            <a:r>
              <a:rPr lang="el-GR" sz="4400" b="1" i="1" dirty="0">
                <a:solidFill>
                  <a:schemeClr val="accent2"/>
                </a:solidFill>
                <a:latin typeface="Calibri" panose="020F0502020204030204" pitchFamily="34" charset="0"/>
                <a:ea typeface="Calibri" panose="020F0502020204030204" pitchFamily="34" charset="0"/>
                <a:cs typeface="Calibri" panose="020F0502020204030204" pitchFamily="34" charset="0"/>
              </a:rPr>
              <a:t>251.000</a:t>
            </a:r>
          </a:p>
        </p:txBody>
      </p:sp>
      <p:sp>
        <p:nvSpPr>
          <p:cNvPr id="10" name="TextBox 9">
            <a:extLst>
              <a:ext uri="{FF2B5EF4-FFF2-40B4-BE49-F238E27FC236}">
                <a16:creationId xmlns:a16="http://schemas.microsoft.com/office/drawing/2014/main" id="{BEEED846-60BB-D828-897E-056DD5159EFB}"/>
              </a:ext>
            </a:extLst>
          </p:cNvPr>
          <p:cNvSpPr txBox="1"/>
          <p:nvPr/>
        </p:nvSpPr>
        <p:spPr>
          <a:xfrm>
            <a:off x="7091934" y="2711205"/>
            <a:ext cx="1991608" cy="523220"/>
          </a:xfrm>
          <a:prstGeom prst="rect">
            <a:avLst/>
          </a:prstGeom>
          <a:noFill/>
        </p:spPr>
        <p:txBody>
          <a:bodyPr wrap="square" rtlCol="0">
            <a:spAutoFit/>
          </a:bodyPr>
          <a:lstStyle/>
          <a:p>
            <a:pPr algn="ctr"/>
            <a:r>
              <a:rPr lang="el-GR" b="1" dirty="0">
                <a:latin typeface="Calibri" panose="020F0502020204030204" pitchFamily="34" charset="0"/>
                <a:ea typeface="Calibri" panose="020F0502020204030204" pitchFamily="34" charset="0"/>
                <a:cs typeface="Calibri" panose="020F0502020204030204" pitchFamily="34" charset="0"/>
              </a:rPr>
              <a:t>Ωφελούμενοι </a:t>
            </a:r>
          </a:p>
          <a:p>
            <a:pPr algn="ctr"/>
            <a:r>
              <a:rPr lang="el-GR" b="1" u="sng" dirty="0">
                <a:latin typeface="Calibri" panose="020F0502020204030204" pitchFamily="34" charset="0"/>
                <a:ea typeface="Calibri" panose="020F0502020204030204" pitchFamily="34" charset="0"/>
                <a:cs typeface="Calibri" panose="020F0502020204030204" pitchFamily="34" charset="0"/>
              </a:rPr>
              <a:t>κατ’ οίκον</a:t>
            </a:r>
          </a:p>
        </p:txBody>
      </p:sp>
      <p:sp>
        <p:nvSpPr>
          <p:cNvPr id="12" name="TextBox 11">
            <a:extLst>
              <a:ext uri="{FF2B5EF4-FFF2-40B4-BE49-F238E27FC236}">
                <a16:creationId xmlns:a16="http://schemas.microsoft.com/office/drawing/2014/main" id="{055D4988-B439-1B38-238F-4960D80755F5}"/>
              </a:ext>
            </a:extLst>
          </p:cNvPr>
          <p:cNvSpPr txBox="1"/>
          <p:nvPr/>
        </p:nvSpPr>
        <p:spPr>
          <a:xfrm>
            <a:off x="3231863" y="4356213"/>
            <a:ext cx="2414809" cy="769441"/>
          </a:xfrm>
          <a:prstGeom prst="rect">
            <a:avLst/>
          </a:prstGeom>
          <a:noFill/>
        </p:spPr>
        <p:txBody>
          <a:bodyPr wrap="square" rtlCol="0">
            <a:spAutoFit/>
          </a:bodyPr>
          <a:lstStyle/>
          <a:p>
            <a:pPr algn="r"/>
            <a:r>
              <a:rPr lang="el-GR" sz="4400" b="1" i="1" dirty="0">
                <a:solidFill>
                  <a:schemeClr val="accent2"/>
                </a:solidFill>
                <a:latin typeface="Calibri" panose="020F0502020204030204" pitchFamily="34" charset="0"/>
                <a:ea typeface="Calibri" panose="020F0502020204030204" pitchFamily="34" charset="0"/>
                <a:cs typeface="Calibri" panose="020F0502020204030204" pitchFamily="34" charset="0"/>
              </a:rPr>
              <a:t>90.000</a:t>
            </a:r>
          </a:p>
        </p:txBody>
      </p:sp>
      <p:sp>
        <p:nvSpPr>
          <p:cNvPr id="14" name="TextBox 13">
            <a:extLst>
              <a:ext uri="{FF2B5EF4-FFF2-40B4-BE49-F238E27FC236}">
                <a16:creationId xmlns:a16="http://schemas.microsoft.com/office/drawing/2014/main" id="{5EE421F3-CA6B-E807-2A31-7705C3D8583B}"/>
              </a:ext>
            </a:extLst>
          </p:cNvPr>
          <p:cNvSpPr txBox="1"/>
          <p:nvPr/>
        </p:nvSpPr>
        <p:spPr>
          <a:xfrm>
            <a:off x="6733975" y="4313911"/>
            <a:ext cx="2296016" cy="769441"/>
          </a:xfrm>
          <a:prstGeom prst="rect">
            <a:avLst/>
          </a:prstGeom>
          <a:noFill/>
        </p:spPr>
        <p:txBody>
          <a:bodyPr wrap="square" rtlCol="0">
            <a:spAutoFit/>
          </a:bodyPr>
          <a:lstStyle/>
          <a:p>
            <a:pPr algn="r"/>
            <a:r>
              <a:rPr lang="el-GR" sz="4400" b="1" i="1" dirty="0">
                <a:solidFill>
                  <a:schemeClr val="accent2"/>
                </a:solidFill>
                <a:latin typeface="Calibri" panose="020F0502020204030204" pitchFamily="34" charset="0"/>
                <a:ea typeface="Calibri" panose="020F0502020204030204" pitchFamily="34" charset="0"/>
                <a:cs typeface="Calibri" panose="020F0502020204030204" pitchFamily="34" charset="0"/>
              </a:rPr>
              <a:t>351.000</a:t>
            </a:r>
          </a:p>
        </p:txBody>
      </p:sp>
      <p:sp>
        <p:nvSpPr>
          <p:cNvPr id="16" name="TextBox 15">
            <a:extLst>
              <a:ext uri="{FF2B5EF4-FFF2-40B4-BE49-F238E27FC236}">
                <a16:creationId xmlns:a16="http://schemas.microsoft.com/office/drawing/2014/main" id="{350A8C38-806D-4D72-1F12-F4403C6967CC}"/>
              </a:ext>
            </a:extLst>
          </p:cNvPr>
          <p:cNvSpPr txBox="1"/>
          <p:nvPr/>
        </p:nvSpPr>
        <p:spPr>
          <a:xfrm>
            <a:off x="149427" y="2066621"/>
            <a:ext cx="2414809" cy="769441"/>
          </a:xfrm>
          <a:prstGeom prst="rect">
            <a:avLst/>
          </a:prstGeom>
          <a:noFill/>
        </p:spPr>
        <p:txBody>
          <a:bodyPr wrap="square" rtlCol="0">
            <a:spAutoFit/>
          </a:bodyPr>
          <a:lstStyle/>
          <a:p>
            <a:pPr algn="r"/>
            <a:r>
              <a:rPr lang="en-US" sz="4400" b="1" i="1" dirty="0">
                <a:solidFill>
                  <a:srgbClr val="00B050"/>
                </a:solidFill>
                <a:latin typeface="Calibri" panose="020F0502020204030204" pitchFamily="34" charset="0"/>
                <a:ea typeface="Calibri" panose="020F0502020204030204" pitchFamily="34" charset="0"/>
                <a:cs typeface="Calibri" panose="020F0502020204030204" pitchFamily="34" charset="0"/>
              </a:rPr>
              <a:t>500</a:t>
            </a:r>
            <a:r>
              <a:rPr lang="el-GR" sz="4400" b="1" i="1" dirty="0">
                <a:solidFill>
                  <a:srgbClr val="00B050"/>
                </a:solidFill>
                <a:latin typeface="Calibri" panose="020F0502020204030204" pitchFamily="34" charset="0"/>
                <a:ea typeface="Calibri" panose="020F0502020204030204" pitchFamily="34" charset="0"/>
                <a:cs typeface="Calibri" panose="020F0502020204030204" pitchFamily="34" charset="0"/>
              </a:rPr>
              <a:t>.000</a:t>
            </a:r>
          </a:p>
        </p:txBody>
      </p:sp>
      <p:sp>
        <p:nvSpPr>
          <p:cNvPr id="17" name="TextBox 16">
            <a:extLst>
              <a:ext uri="{FF2B5EF4-FFF2-40B4-BE49-F238E27FC236}">
                <a16:creationId xmlns:a16="http://schemas.microsoft.com/office/drawing/2014/main" id="{9BC451BC-7E51-E7AB-CC86-BAF3E0D827B3}"/>
              </a:ext>
            </a:extLst>
          </p:cNvPr>
          <p:cNvSpPr txBox="1"/>
          <p:nvPr/>
        </p:nvSpPr>
        <p:spPr>
          <a:xfrm>
            <a:off x="842769" y="2797926"/>
            <a:ext cx="1991608" cy="307777"/>
          </a:xfrm>
          <a:prstGeom prst="rect">
            <a:avLst/>
          </a:prstGeom>
          <a:noFill/>
        </p:spPr>
        <p:txBody>
          <a:bodyPr wrap="square" rtlCol="0">
            <a:spAutoFit/>
          </a:bodyPr>
          <a:lstStyle/>
          <a:p>
            <a:r>
              <a:rPr lang="el-GR" b="1" dirty="0">
                <a:latin typeface="Calibri" panose="020F0502020204030204" pitchFamily="34" charset="0"/>
                <a:ea typeface="Calibri" panose="020F0502020204030204" pitchFamily="34" charset="0"/>
                <a:cs typeface="Calibri" panose="020F0502020204030204" pitchFamily="34" charset="0"/>
              </a:rPr>
              <a:t>Ωφελούμενοι</a:t>
            </a:r>
          </a:p>
        </p:txBody>
      </p:sp>
      <p:sp>
        <p:nvSpPr>
          <p:cNvPr id="18" name="TextBox 17">
            <a:extLst>
              <a:ext uri="{FF2B5EF4-FFF2-40B4-BE49-F238E27FC236}">
                <a16:creationId xmlns:a16="http://schemas.microsoft.com/office/drawing/2014/main" id="{48ADBA72-698B-AA04-1B13-C1EAA58A2505}"/>
              </a:ext>
            </a:extLst>
          </p:cNvPr>
          <p:cNvSpPr txBox="1"/>
          <p:nvPr/>
        </p:nvSpPr>
        <p:spPr>
          <a:xfrm>
            <a:off x="90073" y="4382132"/>
            <a:ext cx="2414809" cy="769441"/>
          </a:xfrm>
          <a:prstGeom prst="rect">
            <a:avLst/>
          </a:prstGeom>
          <a:noFill/>
        </p:spPr>
        <p:txBody>
          <a:bodyPr wrap="square" rtlCol="0">
            <a:spAutoFit/>
          </a:bodyPr>
          <a:lstStyle/>
          <a:p>
            <a:pPr algn="r"/>
            <a:r>
              <a:rPr lang="el-GR" sz="4400" b="1" i="1" dirty="0">
                <a:solidFill>
                  <a:srgbClr val="00B050"/>
                </a:solidFill>
                <a:latin typeface="Calibri" panose="020F0502020204030204" pitchFamily="34" charset="0"/>
                <a:ea typeface="Calibri" panose="020F0502020204030204" pitchFamily="34" charset="0"/>
                <a:cs typeface="Calibri" panose="020F0502020204030204" pitchFamily="34" charset="0"/>
              </a:rPr>
              <a:t>500.000</a:t>
            </a:r>
          </a:p>
        </p:txBody>
      </p:sp>
      <p:sp>
        <p:nvSpPr>
          <p:cNvPr id="20" name="TextBox 19">
            <a:extLst>
              <a:ext uri="{FF2B5EF4-FFF2-40B4-BE49-F238E27FC236}">
                <a16:creationId xmlns:a16="http://schemas.microsoft.com/office/drawing/2014/main" id="{CE46C46D-7E43-1C48-BE74-1C8FA06AA983}"/>
              </a:ext>
            </a:extLst>
          </p:cNvPr>
          <p:cNvSpPr txBox="1"/>
          <p:nvPr/>
        </p:nvSpPr>
        <p:spPr>
          <a:xfrm>
            <a:off x="9873079" y="4313911"/>
            <a:ext cx="1942245" cy="769441"/>
          </a:xfrm>
          <a:prstGeom prst="rect">
            <a:avLst/>
          </a:prstGeom>
          <a:noFill/>
        </p:spPr>
        <p:txBody>
          <a:bodyPr wrap="square" rtlCol="0">
            <a:spAutoFit/>
          </a:bodyPr>
          <a:lstStyle/>
          <a:p>
            <a:pPr algn="r"/>
            <a:r>
              <a:rPr lang="el-GR" sz="4400" b="1" i="1" dirty="0">
                <a:solidFill>
                  <a:schemeClr val="accent2"/>
                </a:solidFill>
                <a:latin typeface="Calibri" panose="020F0502020204030204" pitchFamily="34" charset="0"/>
                <a:ea typeface="Calibri" panose="020F0502020204030204" pitchFamily="34" charset="0"/>
                <a:cs typeface="Calibri" panose="020F0502020204030204" pitchFamily="34" charset="0"/>
              </a:rPr>
              <a:t>59.000</a:t>
            </a:r>
          </a:p>
        </p:txBody>
      </p:sp>
      <p:sp>
        <p:nvSpPr>
          <p:cNvPr id="13" name="TextBox 12">
            <a:extLst>
              <a:ext uri="{FF2B5EF4-FFF2-40B4-BE49-F238E27FC236}">
                <a16:creationId xmlns:a16="http://schemas.microsoft.com/office/drawing/2014/main" id="{B4C1A084-C03E-F328-4010-FF53069F8019}"/>
              </a:ext>
            </a:extLst>
          </p:cNvPr>
          <p:cNvSpPr txBox="1"/>
          <p:nvPr/>
        </p:nvSpPr>
        <p:spPr>
          <a:xfrm>
            <a:off x="3683877" y="5131689"/>
            <a:ext cx="1991608" cy="738664"/>
          </a:xfrm>
          <a:prstGeom prst="rect">
            <a:avLst/>
          </a:prstGeom>
          <a:noFill/>
        </p:spPr>
        <p:txBody>
          <a:bodyPr wrap="square" rtlCol="0">
            <a:spAutoFit/>
          </a:bodyPr>
          <a:lstStyle/>
          <a:p>
            <a:pPr algn="ctr"/>
            <a:r>
              <a:rPr lang="el-GR" b="1" dirty="0">
                <a:latin typeface="Calibri" panose="020F0502020204030204" pitchFamily="34" charset="0"/>
                <a:ea typeface="Calibri" panose="020F0502020204030204" pitchFamily="34" charset="0"/>
                <a:cs typeface="Calibri" panose="020F0502020204030204" pitchFamily="34" charset="0"/>
              </a:rPr>
              <a:t>Ωφελούμενοι σε </a:t>
            </a:r>
            <a:r>
              <a:rPr lang="el-GR" b="1" u="sng" dirty="0">
                <a:latin typeface="Calibri" panose="020F0502020204030204" pitchFamily="34" charset="0"/>
                <a:ea typeface="Calibri" panose="020F0502020204030204" pitchFamily="34" charset="0"/>
                <a:cs typeface="Calibri" panose="020F0502020204030204" pitchFamily="34" charset="0"/>
              </a:rPr>
              <a:t>αστικές περιοχές</a:t>
            </a:r>
          </a:p>
          <a:p>
            <a:pPr algn="ctr"/>
            <a:r>
              <a:rPr lang="el-GR" b="1" dirty="0">
                <a:latin typeface="Calibri" panose="020F0502020204030204" pitchFamily="34" charset="0"/>
                <a:ea typeface="Calibri" panose="020F0502020204030204" pitchFamily="34" charset="0"/>
                <a:cs typeface="Calibri" panose="020F0502020204030204" pitchFamily="34" charset="0"/>
              </a:rPr>
              <a:t>(π.χ. Αλεξανδρούπολη)</a:t>
            </a:r>
          </a:p>
        </p:txBody>
      </p:sp>
      <p:sp>
        <p:nvSpPr>
          <p:cNvPr id="15" name="TextBox 14">
            <a:extLst>
              <a:ext uri="{FF2B5EF4-FFF2-40B4-BE49-F238E27FC236}">
                <a16:creationId xmlns:a16="http://schemas.microsoft.com/office/drawing/2014/main" id="{3AFFA1B2-2839-6E2E-8395-3334DA564DF7}"/>
              </a:ext>
            </a:extLst>
          </p:cNvPr>
          <p:cNvSpPr txBox="1"/>
          <p:nvPr/>
        </p:nvSpPr>
        <p:spPr>
          <a:xfrm>
            <a:off x="6733975" y="5061837"/>
            <a:ext cx="2510922" cy="738664"/>
          </a:xfrm>
          <a:prstGeom prst="rect">
            <a:avLst/>
          </a:prstGeom>
          <a:noFill/>
        </p:spPr>
        <p:txBody>
          <a:bodyPr wrap="square" rtlCol="0">
            <a:spAutoFit/>
          </a:bodyPr>
          <a:lstStyle/>
          <a:p>
            <a:pPr algn="ctr"/>
            <a:r>
              <a:rPr lang="el-GR" b="1" dirty="0">
                <a:latin typeface="Calibri" panose="020F0502020204030204" pitchFamily="34" charset="0"/>
                <a:ea typeface="Calibri" panose="020F0502020204030204" pitchFamily="34" charset="0"/>
                <a:cs typeface="Calibri" panose="020F0502020204030204" pitchFamily="34" charset="0"/>
              </a:rPr>
              <a:t>Ωφελούμενοι σε </a:t>
            </a:r>
            <a:r>
              <a:rPr lang="el-GR" b="1" u="sng" dirty="0">
                <a:latin typeface="Calibri" panose="020F0502020204030204" pitchFamily="34" charset="0"/>
                <a:ea typeface="Calibri" panose="020F0502020204030204" pitchFamily="34" charset="0"/>
                <a:cs typeface="Calibri" panose="020F0502020204030204" pitchFamily="34" charset="0"/>
              </a:rPr>
              <a:t>απομακρυσμένες περιοχές</a:t>
            </a:r>
          </a:p>
          <a:p>
            <a:pPr algn="ctr"/>
            <a:r>
              <a:rPr lang="el-GR" b="1" dirty="0">
                <a:latin typeface="Calibri" panose="020F0502020204030204" pitchFamily="34" charset="0"/>
                <a:ea typeface="Calibri" panose="020F0502020204030204" pitchFamily="34" charset="0"/>
                <a:cs typeface="Calibri" panose="020F0502020204030204" pitchFamily="34" charset="0"/>
              </a:rPr>
              <a:t>(π.χ.  </a:t>
            </a:r>
            <a:r>
              <a:rPr lang="el-GR" b="1" dirty="0" err="1">
                <a:latin typeface="Calibri" panose="020F0502020204030204" pitchFamily="34" charset="0"/>
                <a:ea typeface="Calibri" panose="020F0502020204030204" pitchFamily="34" charset="0"/>
                <a:cs typeface="Calibri" panose="020F0502020204030204" pitchFamily="34" charset="0"/>
              </a:rPr>
              <a:t>Ξηρόκαμπος</a:t>
            </a:r>
            <a:r>
              <a:rPr lang="el-GR" b="1" dirty="0">
                <a:latin typeface="Calibri" panose="020F0502020204030204" pitchFamily="34" charset="0"/>
                <a:ea typeface="Calibri" panose="020F0502020204030204" pitchFamily="34" charset="0"/>
                <a:cs typeface="Calibri" panose="020F0502020204030204" pitchFamily="34" charset="0"/>
              </a:rPr>
              <a:t> Λέρου)</a:t>
            </a:r>
          </a:p>
        </p:txBody>
      </p:sp>
      <p:sp>
        <p:nvSpPr>
          <p:cNvPr id="19" name="TextBox 18">
            <a:extLst>
              <a:ext uri="{FF2B5EF4-FFF2-40B4-BE49-F238E27FC236}">
                <a16:creationId xmlns:a16="http://schemas.microsoft.com/office/drawing/2014/main" id="{010288BA-D29D-1EFA-11CE-1FE4ED10F390}"/>
              </a:ext>
            </a:extLst>
          </p:cNvPr>
          <p:cNvSpPr txBox="1"/>
          <p:nvPr/>
        </p:nvSpPr>
        <p:spPr>
          <a:xfrm>
            <a:off x="810490" y="5138066"/>
            <a:ext cx="1991608" cy="307777"/>
          </a:xfrm>
          <a:prstGeom prst="rect">
            <a:avLst/>
          </a:prstGeom>
          <a:noFill/>
        </p:spPr>
        <p:txBody>
          <a:bodyPr wrap="square" rtlCol="0">
            <a:spAutoFit/>
          </a:bodyPr>
          <a:lstStyle/>
          <a:p>
            <a:r>
              <a:rPr lang="el-GR" b="1" dirty="0">
                <a:latin typeface="Calibri" panose="020F0502020204030204" pitchFamily="34" charset="0"/>
                <a:ea typeface="Calibri" panose="020F0502020204030204" pitchFamily="34" charset="0"/>
                <a:cs typeface="Calibri" panose="020F0502020204030204" pitchFamily="34" charset="0"/>
              </a:rPr>
              <a:t>Ωφελούμενοι</a:t>
            </a:r>
          </a:p>
        </p:txBody>
      </p:sp>
      <p:sp>
        <p:nvSpPr>
          <p:cNvPr id="21" name="TextBox 20">
            <a:extLst>
              <a:ext uri="{FF2B5EF4-FFF2-40B4-BE49-F238E27FC236}">
                <a16:creationId xmlns:a16="http://schemas.microsoft.com/office/drawing/2014/main" id="{60BDFE26-C087-A464-E75F-EB52CB02CE85}"/>
              </a:ext>
            </a:extLst>
          </p:cNvPr>
          <p:cNvSpPr txBox="1"/>
          <p:nvPr/>
        </p:nvSpPr>
        <p:spPr>
          <a:xfrm>
            <a:off x="9644620" y="4995182"/>
            <a:ext cx="2547380" cy="954107"/>
          </a:xfrm>
          <a:prstGeom prst="rect">
            <a:avLst/>
          </a:prstGeom>
          <a:noFill/>
        </p:spPr>
        <p:txBody>
          <a:bodyPr wrap="square" rtlCol="0">
            <a:spAutoFit/>
          </a:bodyPr>
          <a:lstStyle/>
          <a:p>
            <a:pPr algn="ctr"/>
            <a:r>
              <a:rPr lang="el-GR" b="1" dirty="0">
                <a:latin typeface="Calibri" panose="020F0502020204030204" pitchFamily="34" charset="0"/>
                <a:ea typeface="Calibri" panose="020F0502020204030204" pitchFamily="34" charset="0"/>
                <a:cs typeface="Calibri" panose="020F0502020204030204" pitchFamily="34" charset="0"/>
              </a:rPr>
              <a:t>Ωφελούμενοι σε</a:t>
            </a:r>
          </a:p>
          <a:p>
            <a:pPr algn="ctr"/>
            <a:r>
              <a:rPr lang="el-GR" b="1" u="sng" dirty="0">
                <a:latin typeface="Calibri" panose="020F0502020204030204" pitchFamily="34" charset="0"/>
                <a:ea typeface="Calibri" panose="020F0502020204030204" pitchFamily="34" charset="0"/>
                <a:cs typeface="Calibri" panose="020F0502020204030204" pitchFamily="34" charset="0"/>
              </a:rPr>
              <a:t>μη αστικές μη απομακρυσμένες περιοχές</a:t>
            </a:r>
          </a:p>
          <a:p>
            <a:pPr algn="ctr"/>
            <a:r>
              <a:rPr lang="el-GR" b="1" dirty="0">
                <a:latin typeface="Calibri" panose="020F0502020204030204" pitchFamily="34" charset="0"/>
                <a:ea typeface="Calibri" panose="020F0502020204030204" pitchFamily="34" charset="0"/>
                <a:cs typeface="Calibri" panose="020F0502020204030204" pitchFamily="34" charset="0"/>
              </a:rPr>
              <a:t>(π.χ. Ελασσόνα)</a:t>
            </a:r>
          </a:p>
        </p:txBody>
      </p:sp>
      <p:cxnSp>
        <p:nvCxnSpPr>
          <p:cNvPr id="23" name="Straight Connector 22">
            <a:extLst>
              <a:ext uri="{FF2B5EF4-FFF2-40B4-BE49-F238E27FC236}">
                <a16:creationId xmlns:a16="http://schemas.microsoft.com/office/drawing/2014/main" id="{F24E9D35-2589-C3FD-2D67-EA374881A134}"/>
              </a:ext>
            </a:extLst>
          </p:cNvPr>
          <p:cNvCxnSpPr>
            <a:cxnSpLocks/>
          </p:cNvCxnSpPr>
          <p:nvPr/>
        </p:nvCxnSpPr>
        <p:spPr>
          <a:xfrm>
            <a:off x="376676" y="3670300"/>
            <a:ext cx="11438648"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Equals 3">
            <a:extLst>
              <a:ext uri="{FF2B5EF4-FFF2-40B4-BE49-F238E27FC236}">
                <a16:creationId xmlns:a16="http://schemas.microsoft.com/office/drawing/2014/main" id="{2B41CA92-EF13-69BF-2C39-5722B51CFAF2}"/>
              </a:ext>
            </a:extLst>
          </p:cNvPr>
          <p:cNvSpPr/>
          <p:nvPr/>
        </p:nvSpPr>
        <p:spPr>
          <a:xfrm>
            <a:off x="2889920" y="2051947"/>
            <a:ext cx="914400" cy="914400"/>
          </a:xfrm>
          <a:prstGeom prst="mathEqual">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Equals 4">
            <a:extLst>
              <a:ext uri="{FF2B5EF4-FFF2-40B4-BE49-F238E27FC236}">
                <a16:creationId xmlns:a16="http://schemas.microsoft.com/office/drawing/2014/main" id="{D71E4C21-E617-8956-BB2D-CC67BEAA51C6}"/>
              </a:ext>
            </a:extLst>
          </p:cNvPr>
          <p:cNvSpPr/>
          <p:nvPr/>
        </p:nvSpPr>
        <p:spPr>
          <a:xfrm>
            <a:off x="2914995" y="4382132"/>
            <a:ext cx="914400" cy="914400"/>
          </a:xfrm>
          <a:prstGeom prst="mathEqual">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lus Sign 6">
            <a:extLst>
              <a:ext uri="{FF2B5EF4-FFF2-40B4-BE49-F238E27FC236}">
                <a16:creationId xmlns:a16="http://schemas.microsoft.com/office/drawing/2014/main" id="{B3AC6BC9-D30B-4FC7-89C8-6A6FDB8E9DEE}"/>
              </a:ext>
            </a:extLst>
          </p:cNvPr>
          <p:cNvSpPr/>
          <p:nvPr/>
        </p:nvSpPr>
        <p:spPr>
          <a:xfrm>
            <a:off x="5907558" y="2116445"/>
            <a:ext cx="914400" cy="914400"/>
          </a:xfrm>
          <a:prstGeom prst="mathPlus">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us Sign 21">
            <a:extLst>
              <a:ext uri="{FF2B5EF4-FFF2-40B4-BE49-F238E27FC236}">
                <a16:creationId xmlns:a16="http://schemas.microsoft.com/office/drawing/2014/main" id="{11CA2DA7-58D0-E97E-07AA-89BA11223D61}"/>
              </a:ext>
            </a:extLst>
          </p:cNvPr>
          <p:cNvSpPr/>
          <p:nvPr/>
        </p:nvSpPr>
        <p:spPr>
          <a:xfrm>
            <a:off x="5935826" y="4283733"/>
            <a:ext cx="914400" cy="914400"/>
          </a:xfrm>
          <a:prstGeom prst="mathPlus">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Sign 23">
            <a:extLst>
              <a:ext uri="{FF2B5EF4-FFF2-40B4-BE49-F238E27FC236}">
                <a16:creationId xmlns:a16="http://schemas.microsoft.com/office/drawing/2014/main" id="{FC26A351-8D7A-19C7-4D58-6D288985B361}"/>
              </a:ext>
            </a:extLst>
          </p:cNvPr>
          <p:cNvSpPr/>
          <p:nvPr/>
        </p:nvSpPr>
        <p:spPr>
          <a:xfrm>
            <a:off x="9140718" y="4304878"/>
            <a:ext cx="914400" cy="914400"/>
          </a:xfrm>
          <a:prstGeom prst="mathPlus">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373259" y="1406522"/>
            <a:ext cx="2258459" cy="369332"/>
          </a:xfrm>
          <a:prstGeom prst="rect">
            <a:avLst/>
          </a:prstGeom>
          <a:noFill/>
        </p:spPr>
        <p:txBody>
          <a:bodyPr wrap="square" rtlCol="0">
            <a:spAutoFit/>
          </a:bodyPr>
          <a:lstStyle/>
          <a:p>
            <a:r>
              <a:rPr lang="el-GR" sz="1800" b="1" dirty="0">
                <a:latin typeface="Calibri" panose="020F0502020204030204" pitchFamily="34" charset="0"/>
                <a:ea typeface="Calibri" panose="020F0502020204030204" pitchFamily="34" charset="0"/>
                <a:cs typeface="Calibri" panose="020F0502020204030204" pitchFamily="34" charset="0"/>
              </a:rPr>
              <a:t>Α) Τύπος επίσκεψης</a:t>
            </a:r>
          </a:p>
        </p:txBody>
      </p:sp>
      <p:sp>
        <p:nvSpPr>
          <p:cNvPr id="27" name="TextBox 26"/>
          <p:cNvSpPr txBox="1"/>
          <p:nvPr/>
        </p:nvSpPr>
        <p:spPr>
          <a:xfrm>
            <a:off x="5373258" y="3796629"/>
            <a:ext cx="2258459" cy="369332"/>
          </a:xfrm>
          <a:prstGeom prst="rect">
            <a:avLst/>
          </a:prstGeom>
          <a:noFill/>
        </p:spPr>
        <p:txBody>
          <a:bodyPr wrap="square" rtlCol="0">
            <a:spAutoFit/>
          </a:bodyPr>
          <a:lstStyle/>
          <a:p>
            <a:r>
              <a:rPr lang="el-GR" sz="1800" b="1" dirty="0">
                <a:latin typeface="Calibri" panose="020F0502020204030204" pitchFamily="34" charset="0"/>
                <a:ea typeface="Calibri" panose="020F0502020204030204" pitchFamily="34" charset="0"/>
                <a:cs typeface="Calibri" panose="020F0502020204030204" pitchFamily="34" charset="0"/>
              </a:rPr>
              <a:t>Β) Τύπος περιοχής</a:t>
            </a:r>
          </a:p>
        </p:txBody>
      </p:sp>
    </p:spTree>
    <p:extLst>
      <p:ext uri="{BB962C8B-B14F-4D97-AF65-F5344CB8AC3E}">
        <p14:creationId xmlns:p14="http://schemas.microsoft.com/office/powerpoint/2010/main" val="22323047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813321502"/>
              </p:ext>
            </p:extLst>
          </p:nvPr>
        </p:nvGraphicFramePr>
        <p:xfrm>
          <a:off x="1596001" y="1487153"/>
          <a:ext cx="8999999" cy="4320002"/>
        </p:xfrm>
        <a:graphic>
          <a:graphicData uri="http://schemas.openxmlformats.org/drawingml/2006/table">
            <a:tbl>
              <a:tblPr/>
              <a:tblGrid>
                <a:gridCol w="2536594">
                  <a:extLst>
                    <a:ext uri="{9D8B030D-6E8A-4147-A177-3AD203B41FA5}">
                      <a16:colId xmlns:a16="http://schemas.microsoft.com/office/drawing/2014/main" val="851328359"/>
                    </a:ext>
                  </a:extLst>
                </a:gridCol>
                <a:gridCol w="2213192">
                  <a:extLst>
                    <a:ext uri="{9D8B030D-6E8A-4147-A177-3AD203B41FA5}">
                      <a16:colId xmlns:a16="http://schemas.microsoft.com/office/drawing/2014/main" val="3928143277"/>
                    </a:ext>
                  </a:extLst>
                </a:gridCol>
                <a:gridCol w="2074307">
                  <a:extLst>
                    <a:ext uri="{9D8B030D-6E8A-4147-A177-3AD203B41FA5}">
                      <a16:colId xmlns:a16="http://schemas.microsoft.com/office/drawing/2014/main" val="756770607"/>
                    </a:ext>
                  </a:extLst>
                </a:gridCol>
                <a:gridCol w="2175906">
                  <a:extLst>
                    <a:ext uri="{9D8B030D-6E8A-4147-A177-3AD203B41FA5}">
                      <a16:colId xmlns:a16="http://schemas.microsoft.com/office/drawing/2014/main" val="683569659"/>
                    </a:ext>
                  </a:extLst>
                </a:gridCol>
              </a:tblGrid>
              <a:tr h="1307242">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ΠΕ </a:t>
                      </a:r>
                    </a:p>
                  </a:txBody>
                  <a:tcPr marL="13920" marR="13920" marT="13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13920" marR="13920" marT="13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ΧΩΡΙΟ</a:t>
                      </a:r>
                    </a:p>
                  </a:txBody>
                  <a:tcPr marL="13920" marR="13920" marT="13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ΗΜΕΡΟΜΗΝΙΑ</a:t>
                      </a:r>
                    </a:p>
                  </a:txBody>
                  <a:tcPr marL="13920" marR="13920" marT="13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201814033"/>
                  </a:ext>
                </a:extLst>
              </a:tr>
              <a:tr h="301276">
                <a:tc rowSpan="10">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ΔΩΔΕΚΑΝΗΣΟΥ</a:t>
                      </a:r>
                    </a:p>
                  </a:txBody>
                  <a:tcPr marL="13920" marR="13920" marT="139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ΡΟΔΟΥ</a:t>
                      </a:r>
                    </a:p>
                  </a:txBody>
                  <a:tcPr marL="13920" marR="13920" marT="139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ΣΙΑΝΝΑ</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7272611"/>
                  </a:ext>
                </a:extLst>
              </a:tr>
              <a:tr h="30127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ΡΟΔΟΥ</a:t>
                      </a:r>
                    </a:p>
                  </a:txBody>
                  <a:tcPr marL="13920" marR="13920" marT="139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ΜΑΡΙΤΣΑ</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5589634"/>
                  </a:ext>
                </a:extLst>
              </a:tr>
              <a:tr h="30127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ΡΟΔΟΥ</a:t>
                      </a:r>
                    </a:p>
                  </a:txBody>
                  <a:tcPr marL="13920" marR="13920" marT="139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ΛΑΡΔΟΣ</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19/11/2025</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2578475"/>
                  </a:ext>
                </a:extLst>
              </a:tr>
              <a:tr h="30127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ΡΟΔΟΥ</a:t>
                      </a:r>
                    </a:p>
                  </a:txBody>
                  <a:tcPr marL="13920" marR="13920" marT="139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ΘΕΟΛΟΓΟΣ</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20/11/2025</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5634076"/>
                  </a:ext>
                </a:extLst>
              </a:tr>
              <a:tr h="30127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ΡΟΔΟΥ</a:t>
                      </a:r>
                    </a:p>
                  </a:txBody>
                  <a:tcPr marL="13920" marR="13920" marT="139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ΨΙΝΘΟΣ</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21/11/2025</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3736312"/>
                  </a:ext>
                </a:extLst>
              </a:tr>
              <a:tr h="30127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ΡΟΔΟΥ</a:t>
                      </a:r>
                    </a:p>
                  </a:txBody>
                  <a:tcPr marL="13920" marR="13920" marT="139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ΜΟΝΟΛΙΘΟΣ</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24/11/2025</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3672996"/>
                  </a:ext>
                </a:extLst>
              </a:tr>
              <a:tr h="30127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ΡΟΔΟΥ</a:t>
                      </a:r>
                    </a:p>
                  </a:txBody>
                  <a:tcPr marL="13920" marR="13920" marT="139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ΑΠΟΛΛΑΚΙΑ</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25/11/2025</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6970083"/>
                  </a:ext>
                </a:extLst>
              </a:tr>
              <a:tr h="30127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ΡΟΔΟΥ</a:t>
                      </a:r>
                    </a:p>
                  </a:txBody>
                  <a:tcPr marL="13920" marR="13920" marT="139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ΕΜΠΩΝΑ</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26/11/2025</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6913347"/>
                  </a:ext>
                </a:extLst>
              </a:tr>
              <a:tr h="301276">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ΡΟΔΟΥ</a:t>
                      </a:r>
                    </a:p>
                  </a:txBody>
                  <a:tcPr marL="13920" marR="13920" marT="139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ΔΑΜΑΤΡΙΑ</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27/11/2025</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9643996"/>
                  </a:ext>
                </a:extLst>
              </a:tr>
              <a:tr h="301276">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ΡΟΔΟΥ</a:t>
                      </a:r>
                    </a:p>
                  </a:txBody>
                  <a:tcPr marL="13920" marR="13920" marT="139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ΑΦΑΝΤΟΥ</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28/11/2025</a:t>
                      </a:r>
                    </a:p>
                  </a:txBody>
                  <a:tcPr marL="13920" marR="13920" marT="13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1961623"/>
                  </a:ext>
                </a:extLst>
              </a:tr>
            </a:tbl>
          </a:graphicData>
        </a:graphic>
      </p:graphicFrame>
    </p:spTree>
    <p:extLst>
      <p:ext uri="{BB962C8B-B14F-4D97-AF65-F5344CB8AC3E}">
        <p14:creationId xmlns:p14="http://schemas.microsoft.com/office/powerpoint/2010/main" val="23441207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89081"/>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3507873938"/>
              </p:ext>
            </p:extLst>
          </p:nvPr>
        </p:nvGraphicFramePr>
        <p:xfrm>
          <a:off x="1596000" y="1269000"/>
          <a:ext cx="9000000" cy="4320000"/>
        </p:xfrm>
        <a:graphic>
          <a:graphicData uri="http://schemas.openxmlformats.org/drawingml/2006/table">
            <a:tbl>
              <a:tblPr/>
              <a:tblGrid>
                <a:gridCol w="2360290">
                  <a:extLst>
                    <a:ext uri="{9D8B030D-6E8A-4147-A177-3AD203B41FA5}">
                      <a16:colId xmlns:a16="http://schemas.microsoft.com/office/drawing/2014/main" val="3805758477"/>
                    </a:ext>
                  </a:extLst>
                </a:gridCol>
                <a:gridCol w="2506455">
                  <a:extLst>
                    <a:ext uri="{9D8B030D-6E8A-4147-A177-3AD203B41FA5}">
                      <a16:colId xmlns:a16="http://schemas.microsoft.com/office/drawing/2014/main" val="1862691925"/>
                    </a:ext>
                  </a:extLst>
                </a:gridCol>
                <a:gridCol w="2256597">
                  <a:extLst>
                    <a:ext uri="{9D8B030D-6E8A-4147-A177-3AD203B41FA5}">
                      <a16:colId xmlns:a16="http://schemas.microsoft.com/office/drawing/2014/main" val="1091502893"/>
                    </a:ext>
                  </a:extLst>
                </a:gridCol>
                <a:gridCol w="1876658">
                  <a:extLst>
                    <a:ext uri="{9D8B030D-6E8A-4147-A177-3AD203B41FA5}">
                      <a16:colId xmlns:a16="http://schemas.microsoft.com/office/drawing/2014/main" val="151593181"/>
                    </a:ext>
                  </a:extLst>
                </a:gridCol>
              </a:tblGrid>
              <a:tr h="1349217">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ΠΕ </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ΧΩΡΙΟ</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ΗΜΕΡΟΜΗΝΙΑ</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503688912"/>
                  </a:ext>
                </a:extLst>
              </a:tr>
              <a:tr h="330087">
                <a:tc rowSpan="9">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ΛΕΣΒΟΥ</a:t>
                      </a:r>
                      <a:r>
                        <a:rPr lang="el-GR" sz="1700" b="1" i="0" u="none" strike="noStrike" dirty="0">
                          <a:solidFill>
                            <a:srgbClr val="000000"/>
                          </a:solidFill>
                          <a:effectLst/>
                          <a:latin typeface="Calibri" panose="020F0502020204030204" pitchFamily="34" charset="0"/>
                        </a:rPr>
                        <a:t> </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ΜΥΤΙΛΗΝΗΣ</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ΛΟΥΤΡΑ</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10/11/2025</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553863"/>
                  </a:ext>
                </a:extLst>
              </a:tr>
              <a:tr h="33008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ΜΥΤΙΛΗΝΗΣ</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ΠΑΜΦΙΛΑ</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12/11/2025</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7863313"/>
                  </a:ext>
                </a:extLst>
              </a:tr>
              <a:tr h="33008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ΜΥΤΙΛΗΝΗΣ</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ΚΑΤΩ ΤΡΙΤΟΣ</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13/11/2025</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9681617"/>
                  </a:ext>
                </a:extLst>
              </a:tr>
              <a:tr h="330087">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ΜΥΤΙΛΗΝΗΣ</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ΜΥΣΤΕΓΝΑ</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17/11/2025</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833712"/>
                  </a:ext>
                </a:extLst>
              </a:tr>
              <a:tr h="33008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ΜΥΤΙΛΗΝΗΣ</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ΑΓΙΑ ΜΑΡΙΝΑ</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18/11/2025</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1526675"/>
                  </a:ext>
                </a:extLst>
              </a:tr>
              <a:tr h="33008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ΜΥΤΙΛΗΝΗΣ</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ΠΑΠΑΔΟΣ</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20/11/2025</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3598800"/>
                  </a:ext>
                </a:extLst>
              </a:tr>
              <a:tr h="33008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ΜΥΤΙΛΗΝΗΣ</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ΜΟΡΙΑ</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24/11/2025</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5440035"/>
                  </a:ext>
                </a:extLst>
              </a:tr>
              <a:tr h="33008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ΜΥΤΙΛΗΝΗΣ</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ΑΣΩΜΑΤΟΣ</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25/11/2025</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3352969"/>
                  </a:ext>
                </a:extLst>
              </a:tr>
              <a:tr h="330087">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ΜΥΤΙΛΗΝΗΣ</a:t>
                      </a:r>
                    </a:p>
                  </a:txBody>
                  <a:tcPr marL="13192" marR="13192" marT="13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a:solidFill>
                            <a:srgbClr val="000000"/>
                          </a:solidFill>
                          <a:effectLst/>
                          <a:latin typeface="Calibri" panose="020F0502020204030204" pitchFamily="34" charset="0"/>
                          <a:ea typeface="+mn-ea"/>
                          <a:cs typeface="+mn-cs"/>
                          <a:sym typeface="Arial"/>
                        </a:rPr>
                        <a:t>ΣΚΟΠΕΛΟΣ</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13192" marR="13192" marT="13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09502509"/>
                  </a:ext>
                </a:extLst>
              </a:tr>
            </a:tbl>
          </a:graphicData>
        </a:graphic>
      </p:graphicFrame>
    </p:spTree>
    <p:extLst>
      <p:ext uri="{BB962C8B-B14F-4D97-AF65-F5344CB8AC3E}">
        <p14:creationId xmlns:p14="http://schemas.microsoft.com/office/powerpoint/2010/main" val="6335992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80768"/>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2930202609"/>
              </p:ext>
            </p:extLst>
          </p:nvPr>
        </p:nvGraphicFramePr>
        <p:xfrm>
          <a:off x="1596000" y="1269001"/>
          <a:ext cx="9000000" cy="4319998"/>
        </p:xfrm>
        <a:graphic>
          <a:graphicData uri="http://schemas.openxmlformats.org/drawingml/2006/table">
            <a:tbl>
              <a:tblPr/>
              <a:tblGrid>
                <a:gridCol w="2300333">
                  <a:extLst>
                    <a:ext uri="{9D8B030D-6E8A-4147-A177-3AD203B41FA5}">
                      <a16:colId xmlns:a16="http://schemas.microsoft.com/office/drawing/2014/main" val="3368832715"/>
                    </a:ext>
                  </a:extLst>
                </a:gridCol>
                <a:gridCol w="3512614">
                  <a:extLst>
                    <a:ext uri="{9D8B030D-6E8A-4147-A177-3AD203B41FA5}">
                      <a16:colId xmlns:a16="http://schemas.microsoft.com/office/drawing/2014/main" val="1679863756"/>
                    </a:ext>
                  </a:extLst>
                </a:gridCol>
                <a:gridCol w="1782008">
                  <a:extLst>
                    <a:ext uri="{9D8B030D-6E8A-4147-A177-3AD203B41FA5}">
                      <a16:colId xmlns:a16="http://schemas.microsoft.com/office/drawing/2014/main" val="3729545259"/>
                    </a:ext>
                  </a:extLst>
                </a:gridCol>
                <a:gridCol w="1405045">
                  <a:extLst>
                    <a:ext uri="{9D8B030D-6E8A-4147-A177-3AD203B41FA5}">
                      <a16:colId xmlns:a16="http://schemas.microsoft.com/office/drawing/2014/main" val="880025286"/>
                    </a:ext>
                  </a:extLst>
                </a:gridCol>
              </a:tblGrid>
              <a:tr h="1191724">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ΠΕ </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ΧΩΡΙΟ</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ΗΜΕΡΟΜΗΝΙΑ</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538001670"/>
                  </a:ext>
                </a:extLst>
              </a:tr>
              <a:tr h="521379">
                <a:tc rowSpan="6">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ΣΑΜΟΥ</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ΔΥΤΙΚΗΣ ΣΑΜΟΥ</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ΛΕΚΚΑ</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11/11/2025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1796728"/>
                  </a:ext>
                </a:extLst>
              </a:tr>
              <a:tr h="52137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ΔΥΤΙΚΗΣ ΣΑΜΟΥ</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ΠΛΑΤΑΝΟΣ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12/11/2025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3391803"/>
                  </a:ext>
                </a:extLst>
              </a:tr>
              <a:tr h="52137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ΑΝΑΤΟΛΙΚΗΣ ΣΑΜΟΥ</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ΠΥΡΓΟΣ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8610195"/>
                  </a:ext>
                </a:extLst>
              </a:tr>
              <a:tr h="52137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ΔΥΤΙΚΗΣ ΣΑΜΟΥ</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ΚΑΡΛΟΒΑΣΙ</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21/11/2025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85820"/>
                  </a:ext>
                </a:extLst>
              </a:tr>
              <a:tr h="52137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ΑΝΑΤΟΛΙΚΗΣ ΣΑΜΟΥ</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ΒΟΥΡΛΙΩΤΕΣ</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25/11/2025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5639824"/>
                  </a:ext>
                </a:extLst>
              </a:tr>
              <a:tr h="52137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ΑΝΑΤΟΛΙΚΗΣ ΣΑΜΟΥ</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ΜΥΤΙΛΗΝΙΟΙ</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27/11/2025</a:t>
                      </a:r>
                    </a:p>
                  </a:txBody>
                  <a:tcPr marL="12857" marR="12857" marT="12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2130965"/>
                  </a:ext>
                </a:extLst>
              </a:tr>
            </a:tbl>
          </a:graphicData>
        </a:graphic>
      </p:graphicFrame>
    </p:spTree>
    <p:extLst>
      <p:ext uri="{BB962C8B-B14F-4D97-AF65-F5344CB8AC3E}">
        <p14:creationId xmlns:p14="http://schemas.microsoft.com/office/powerpoint/2010/main" val="32633720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30892"/>
          </a:xfrm>
        </p:spPr>
        <p:txBody>
          <a:bodyPr/>
          <a:lstStyle/>
          <a:p>
            <a:r>
              <a:rPr lang="el-GR" dirty="0"/>
              <a:t>Προγραμματισμός Νοεμβρίου</a:t>
            </a:r>
          </a:p>
        </p:txBody>
      </p:sp>
      <p:graphicFrame>
        <p:nvGraphicFramePr>
          <p:cNvPr id="4" name="Πίνακας 3"/>
          <p:cNvGraphicFramePr>
            <a:graphicFrameLocks noGrp="1"/>
          </p:cNvGraphicFramePr>
          <p:nvPr>
            <p:extLst>
              <p:ext uri="{D42A27DB-BD31-4B8C-83A1-F6EECF244321}">
                <p14:modId xmlns:p14="http://schemas.microsoft.com/office/powerpoint/2010/main" val="2071260803"/>
              </p:ext>
            </p:extLst>
          </p:nvPr>
        </p:nvGraphicFramePr>
        <p:xfrm>
          <a:off x="1498733" y="1052871"/>
          <a:ext cx="9000000" cy="4319997"/>
        </p:xfrm>
        <a:graphic>
          <a:graphicData uri="http://schemas.openxmlformats.org/drawingml/2006/table">
            <a:tbl>
              <a:tblPr/>
              <a:tblGrid>
                <a:gridCol w="2369383">
                  <a:extLst>
                    <a:ext uri="{9D8B030D-6E8A-4147-A177-3AD203B41FA5}">
                      <a16:colId xmlns:a16="http://schemas.microsoft.com/office/drawing/2014/main" val="712563464"/>
                    </a:ext>
                  </a:extLst>
                </a:gridCol>
                <a:gridCol w="2527669">
                  <a:extLst>
                    <a:ext uri="{9D8B030D-6E8A-4147-A177-3AD203B41FA5}">
                      <a16:colId xmlns:a16="http://schemas.microsoft.com/office/drawing/2014/main" val="2949846963"/>
                    </a:ext>
                  </a:extLst>
                </a:gridCol>
                <a:gridCol w="2195944">
                  <a:extLst>
                    <a:ext uri="{9D8B030D-6E8A-4147-A177-3AD203B41FA5}">
                      <a16:colId xmlns:a16="http://schemas.microsoft.com/office/drawing/2014/main" val="2791158636"/>
                    </a:ext>
                  </a:extLst>
                </a:gridCol>
                <a:gridCol w="1907004">
                  <a:extLst>
                    <a:ext uri="{9D8B030D-6E8A-4147-A177-3AD203B41FA5}">
                      <a16:colId xmlns:a16="http://schemas.microsoft.com/office/drawing/2014/main" val="3371488000"/>
                    </a:ext>
                  </a:extLst>
                </a:gridCol>
              </a:tblGrid>
              <a:tr h="1191723">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ΠΕ </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ΔΗΜΟΤΙΚΗ ΕΝΟΤΗΤΑ</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ΧΩΡΙΟ</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ΗΜΕΡΟΜΗΝΙΑ</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278043436"/>
                  </a:ext>
                </a:extLst>
              </a:tr>
              <a:tr h="521379">
                <a:tc rowSpan="6">
                  <a:txBody>
                    <a:bodyPr/>
                    <a:lstStyle/>
                    <a:p>
                      <a:pPr algn="ctr" fontAlgn="ctr"/>
                      <a:r>
                        <a:rPr lang="el-GR" sz="1600" b="1" i="0" u="none" strike="noStrike" cap="none" dirty="0">
                          <a:solidFill>
                            <a:srgbClr val="000000"/>
                          </a:solidFill>
                          <a:effectLst/>
                          <a:latin typeface="Calibri" panose="020F0502020204030204" pitchFamily="34" charset="0"/>
                          <a:ea typeface="+mn-ea"/>
                          <a:cs typeface="+mn-cs"/>
                          <a:sym typeface="Arial"/>
                        </a:rPr>
                        <a:t>ΧΙΟΥ</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ΧΙΟΥ</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ΚΑΡΔΑΜΥΛΑ</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10/11/2025</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6473513"/>
                  </a:ext>
                </a:extLst>
              </a:tr>
              <a:tr h="52137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ΧΙΟΥ</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ΛΑΓΚΑΔΑ</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12/11/2025</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8658805"/>
                  </a:ext>
                </a:extLst>
              </a:tr>
              <a:tr h="52137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ΧΙΟΥ</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ΚΑΛΑΜΩΤΗ</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18/11/2025</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681823"/>
                  </a:ext>
                </a:extLst>
              </a:tr>
              <a:tr h="521379">
                <a:tc vMerge="1">
                  <a:txBody>
                    <a:bodyPr/>
                    <a:lstStyle/>
                    <a:p>
                      <a:endParaRPr lang="el-GR"/>
                    </a:p>
                  </a:txBody>
                  <a:tcPr/>
                </a:tc>
                <a:tc>
                  <a:txBody>
                    <a:bodyPr/>
                    <a:lstStyle/>
                    <a:p>
                      <a:pPr algn="l" fontAlgn="ctr"/>
                      <a:r>
                        <a:rPr lang="el-GR" sz="1200" b="0" i="0" u="none" strike="noStrike" cap="none">
                          <a:solidFill>
                            <a:srgbClr val="000000"/>
                          </a:solidFill>
                          <a:effectLst/>
                          <a:latin typeface="Calibri" panose="020F0502020204030204" pitchFamily="34" charset="0"/>
                          <a:ea typeface="+mn-ea"/>
                          <a:cs typeface="+mn-cs"/>
                          <a:sym typeface="Arial"/>
                        </a:rPr>
                        <a:t>ΧΙΟΥ</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ΠΥΡΓΙ</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19/11/2025</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1972127"/>
                  </a:ext>
                </a:extLst>
              </a:tr>
              <a:tr h="52137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ΧΙΟΥ</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ΜΕΣΤΑ</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20/11/2025</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6603349"/>
                  </a:ext>
                </a:extLst>
              </a:tr>
              <a:tr h="521379">
                <a:tc vMerge="1">
                  <a:txBody>
                    <a:bodyPr/>
                    <a:lstStyle/>
                    <a:p>
                      <a:endParaRPr lang="el-GR"/>
                    </a:p>
                  </a:txBody>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ΧΙΟΥ</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l-GR" sz="1200" b="0" i="0" u="none" strike="noStrike" cap="none" dirty="0">
                          <a:solidFill>
                            <a:srgbClr val="000000"/>
                          </a:solidFill>
                          <a:effectLst/>
                          <a:latin typeface="Calibri" panose="020F0502020204030204" pitchFamily="34" charset="0"/>
                          <a:ea typeface="+mn-ea"/>
                          <a:cs typeface="+mn-cs"/>
                          <a:sym typeface="Arial"/>
                        </a:rPr>
                        <a:t>ΘΥΜΙΑΝΑ</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l-GR" sz="1200" b="0" i="0" u="none" strike="noStrike" cap="none" dirty="0">
                          <a:solidFill>
                            <a:srgbClr val="000000"/>
                          </a:solidFill>
                          <a:effectLst/>
                          <a:latin typeface="Calibri" panose="020F0502020204030204" pitchFamily="34" charset="0"/>
                          <a:ea typeface="+mn-ea"/>
                          <a:cs typeface="+mn-cs"/>
                          <a:sym typeface="Arial"/>
                        </a:rPr>
                        <a:t>26/11/2025</a:t>
                      </a:r>
                    </a:p>
                  </a:txBody>
                  <a:tcPr marL="13243" marR="13243" marT="132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6961237"/>
                  </a:ext>
                </a:extLst>
              </a:tr>
            </a:tbl>
          </a:graphicData>
        </a:graphic>
      </p:graphicFrame>
      <p:sp>
        <p:nvSpPr>
          <p:cNvPr id="6" name="Rectangle: Rounded Corners 9">
            <a:extLst>
              <a:ext uri="{FF2B5EF4-FFF2-40B4-BE49-F238E27FC236}">
                <a16:creationId xmlns:a16="http://schemas.microsoft.com/office/drawing/2014/main" id="{3791836D-5ED7-8B4B-CD6F-C7C8AA61D81C}"/>
              </a:ext>
            </a:extLst>
          </p:cNvPr>
          <p:cNvSpPr/>
          <p:nvPr/>
        </p:nvSpPr>
        <p:spPr>
          <a:xfrm>
            <a:off x="3571412" y="5962903"/>
            <a:ext cx="7207424" cy="470473"/>
          </a:xfrm>
          <a:prstGeom prst="roundRect">
            <a:avLst>
              <a:gd name="adj" fmla="val 1413"/>
            </a:avLst>
          </a:prstGeom>
          <a:noFill/>
          <a:ln w="63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tx1"/>
                </a:solidFill>
              </a:rPr>
              <a:t>.  </a:t>
            </a:r>
            <a:endParaRPr lang="en-US" sz="1200" b="1" dirty="0">
              <a:solidFill>
                <a:schemeClr val="tx1"/>
              </a:solidFill>
            </a:endParaRPr>
          </a:p>
        </p:txBody>
      </p:sp>
      <p:sp>
        <p:nvSpPr>
          <p:cNvPr id="7" name="TextBox 6"/>
          <p:cNvSpPr txBox="1"/>
          <p:nvPr/>
        </p:nvSpPr>
        <p:spPr>
          <a:xfrm>
            <a:off x="4538748" y="6059641"/>
            <a:ext cx="7855527" cy="276999"/>
          </a:xfrm>
          <a:prstGeom prst="rect">
            <a:avLst/>
          </a:prstGeom>
          <a:noFill/>
        </p:spPr>
        <p:txBody>
          <a:bodyPr wrap="square" rtlCol="0">
            <a:spAutoFit/>
          </a:bodyPr>
          <a:lstStyle/>
          <a:p>
            <a:r>
              <a:rPr lang="el-GR" sz="1200" b="1" dirty="0">
                <a:solidFill>
                  <a:schemeClr val="tx1"/>
                </a:solidFill>
                <a:latin typeface="+mn-lt"/>
                <a:ea typeface="+mn-ea"/>
                <a:cs typeface="+mn-cs"/>
              </a:rPr>
              <a:t>Το πρόγραμμα θα είναι διαθέσιμο αναλυτικά στην ιστοσελίδα του ΕΟΔΥ.  </a:t>
            </a:r>
          </a:p>
        </p:txBody>
      </p:sp>
    </p:spTree>
    <p:extLst>
      <p:ext uri="{BB962C8B-B14F-4D97-AF65-F5344CB8AC3E}">
        <p14:creationId xmlns:p14="http://schemas.microsoft.com/office/powerpoint/2010/main" val="32371539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Εικόνα 19"/>
          <p:cNvPicPr>
            <a:picLocks noChangeAspect="1"/>
          </p:cNvPicPr>
          <p:nvPr/>
        </p:nvPicPr>
        <p:blipFill rotWithShape="1">
          <a:blip r:embed="rId2">
            <a:extLst>
              <a:ext uri="{28A0092B-C50C-407E-A947-70E740481C1C}">
                <a14:useLocalDpi xmlns:a14="http://schemas.microsoft.com/office/drawing/2010/main" val="0"/>
              </a:ext>
            </a:extLst>
          </a:blip>
          <a:srcRect r="21341"/>
          <a:stretch/>
        </p:blipFill>
        <p:spPr>
          <a:xfrm>
            <a:off x="6791238" y="653120"/>
            <a:ext cx="5400000" cy="4575842"/>
          </a:xfrm>
          <a:prstGeom prst="rect">
            <a:avLst/>
          </a:prstGeom>
          <a:effectLst/>
        </p:spPr>
      </p:pic>
      <p:pic>
        <p:nvPicPr>
          <p:cNvPr id="2" name="Εικόνα 1"/>
          <p:cNvPicPr>
            <a:picLocks noChangeAspect="1"/>
          </p:cNvPicPr>
          <p:nvPr/>
        </p:nvPicPr>
        <p:blipFill rotWithShape="1">
          <a:blip r:embed="rId3"/>
          <a:srcRect t="11637"/>
          <a:stretch/>
        </p:blipFill>
        <p:spPr>
          <a:xfrm>
            <a:off x="6790476" y="3674224"/>
            <a:ext cx="5401524" cy="3183775"/>
          </a:xfrm>
          <a:prstGeom prst="rect">
            <a:avLst/>
          </a:prstGeom>
        </p:spPr>
      </p:pic>
      <p:pic>
        <p:nvPicPr>
          <p:cNvPr id="16" name="Εικόνα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 y="692497"/>
            <a:ext cx="6840000" cy="4559122"/>
          </a:xfrm>
          <a:prstGeom prst="rect">
            <a:avLst/>
          </a:prstGeom>
        </p:spPr>
      </p:pic>
      <p:pic>
        <p:nvPicPr>
          <p:cNvPr id="12" name="Εικόνα 27" descr="Εικόνα που περιέχει άτομο, ρουχισμός, νύχι, δάκτυλο&#10;&#10;Το περιεχόμενο που δημιουργείται από AI ενδέχεται να είναι εσφαλμένο.">
            <a:extLst>
              <a:ext uri="{FF2B5EF4-FFF2-40B4-BE49-F238E27FC236}">
                <a16:creationId xmlns:a16="http://schemas.microsoft.com/office/drawing/2014/main" id="{BC6EC4E7-0F98-B220-EE06-5C0E28973B4D}"/>
              </a:ext>
            </a:extLst>
          </p:cNvPr>
          <p:cNvPicPr>
            <a:picLocks noChangeAspect="1"/>
          </p:cNvPicPr>
          <p:nvPr/>
        </p:nvPicPr>
        <p:blipFill>
          <a:blip r:embed="rId5"/>
          <a:stretch>
            <a:fillRect/>
          </a:stretch>
        </p:blipFill>
        <p:spPr>
          <a:xfrm>
            <a:off x="0" y="4262862"/>
            <a:ext cx="1770863" cy="2595138"/>
          </a:xfrm>
          <a:prstGeom prst="rect">
            <a:avLst/>
          </a:prstGeom>
        </p:spPr>
      </p:pic>
      <p:pic>
        <p:nvPicPr>
          <p:cNvPr id="13" name="Εικόνα 29" descr="Εικόνα που περιέχει εσωτερικός χώρος, άτομο, ιατρικός εξοπλισμός, υγειονομική περίθαλψη&#10;&#10;Το περιεχόμενο που δημιουργείται από AI ενδέχεται να είναι εσφαλμένο.">
            <a:extLst>
              <a:ext uri="{FF2B5EF4-FFF2-40B4-BE49-F238E27FC236}">
                <a16:creationId xmlns:a16="http://schemas.microsoft.com/office/drawing/2014/main" id="{DF69CB9F-C354-BD34-695A-C06A6C1AF38A}"/>
              </a:ext>
            </a:extLst>
          </p:cNvPr>
          <p:cNvPicPr>
            <a:picLocks noChangeAspect="1"/>
          </p:cNvPicPr>
          <p:nvPr/>
        </p:nvPicPr>
        <p:blipFill>
          <a:blip r:embed="rId6"/>
          <a:stretch>
            <a:fillRect/>
          </a:stretch>
        </p:blipFill>
        <p:spPr>
          <a:xfrm>
            <a:off x="1753136" y="4262862"/>
            <a:ext cx="1770863" cy="2595138"/>
          </a:xfrm>
          <a:prstGeom prst="rect">
            <a:avLst/>
          </a:prstGeom>
        </p:spPr>
      </p:pic>
      <p:pic>
        <p:nvPicPr>
          <p:cNvPr id="14" name="Εικόνα 31" descr="Εικόνα που περιέχει άτομο, ρουχισμός, εσωτερικός χώρος, ανθρώπινο πρόσωπο&#10;&#10;Το περιεχόμενο που δημιουργείται από AI ενδέχεται να είναι εσφαλμένο.">
            <a:extLst>
              <a:ext uri="{FF2B5EF4-FFF2-40B4-BE49-F238E27FC236}">
                <a16:creationId xmlns:a16="http://schemas.microsoft.com/office/drawing/2014/main" id="{BFE9BC41-F933-C3F3-202B-0609A7F88C17}"/>
              </a:ext>
            </a:extLst>
          </p:cNvPr>
          <p:cNvPicPr>
            <a:picLocks noChangeAspect="1"/>
          </p:cNvPicPr>
          <p:nvPr/>
        </p:nvPicPr>
        <p:blipFill>
          <a:blip r:embed="rId7"/>
          <a:stretch>
            <a:fillRect/>
          </a:stretch>
        </p:blipFill>
        <p:spPr>
          <a:xfrm>
            <a:off x="3488332" y="4279127"/>
            <a:ext cx="1837690" cy="2578873"/>
          </a:xfrm>
          <a:prstGeom prst="rect">
            <a:avLst/>
          </a:prstGeom>
        </p:spPr>
      </p:pic>
      <p:pic>
        <p:nvPicPr>
          <p:cNvPr id="15" name="Εικόνα 33" descr="Εικόνα που περιέχει άτομο, ρουχισμός, παπούτσια, άνδρας&#10;&#10;Το περιεχόμενο που δημιουργείται από AI ενδέχεται να είναι εσφαλμένο.">
            <a:extLst>
              <a:ext uri="{FF2B5EF4-FFF2-40B4-BE49-F238E27FC236}">
                <a16:creationId xmlns:a16="http://schemas.microsoft.com/office/drawing/2014/main" id="{D336E50A-8B4B-E2C6-2519-5BAB7B0AD938}"/>
              </a:ext>
            </a:extLst>
          </p:cNvPr>
          <p:cNvPicPr>
            <a:picLocks noChangeAspect="1"/>
          </p:cNvPicPr>
          <p:nvPr/>
        </p:nvPicPr>
        <p:blipFill>
          <a:blip r:embed="rId8"/>
          <a:stretch>
            <a:fillRect/>
          </a:stretch>
        </p:blipFill>
        <p:spPr>
          <a:xfrm>
            <a:off x="5117786" y="4279127"/>
            <a:ext cx="1722930" cy="2595138"/>
          </a:xfrm>
          <a:prstGeom prst="rect">
            <a:avLst/>
          </a:prstGeom>
        </p:spPr>
      </p:pic>
      <p:sp>
        <p:nvSpPr>
          <p:cNvPr id="17" name="TextBox 16">
            <a:extLst>
              <a:ext uri="{FF2B5EF4-FFF2-40B4-BE49-F238E27FC236}">
                <a16:creationId xmlns:a16="http://schemas.microsoft.com/office/drawing/2014/main" id="{78D0E06D-6D94-4617-104D-4C82CE9C1D5B}"/>
              </a:ext>
            </a:extLst>
          </p:cNvPr>
          <p:cNvSpPr txBox="1"/>
          <p:nvPr/>
        </p:nvSpPr>
        <p:spPr>
          <a:xfrm>
            <a:off x="1" y="0"/>
            <a:ext cx="12192000" cy="1384995"/>
          </a:xfrm>
          <a:prstGeom prst="rect">
            <a:avLst/>
          </a:prstGeom>
          <a:solidFill>
            <a:schemeClr val="bg1">
              <a:alpha val="70000"/>
            </a:schemeClr>
          </a:solidFill>
        </p:spPr>
        <p:txBody>
          <a:bodyPr wrap="square">
            <a:spAutoFit/>
          </a:bodyPr>
          <a:lstStyle/>
          <a:p>
            <a:pPr algn="ctr"/>
            <a:r>
              <a:rPr lang="el-GR" sz="2800" b="1" dirty="0">
                <a:solidFill>
                  <a:schemeClr val="bg2"/>
                </a:solidFill>
                <a:latin typeface="Calibri" panose="020F0502020204030204" pitchFamily="34" charset="0"/>
                <a:ea typeface="Calibri" panose="020F0502020204030204" pitchFamily="34" charset="0"/>
                <a:cs typeface="Calibri" panose="020F0502020204030204" pitchFamily="34" charset="0"/>
              </a:rPr>
              <a:t>Με τις ΚΟΜΥ μειώνουμε τις κοινωνικές ανισότητες, εξασφαλίζοντας αποτελεσματική πρόσβαση σε ποιοτικές υπηρεσίες υγείας και δημόσιας υγείας για ΟΛΟΥΣ. </a:t>
            </a:r>
          </a:p>
        </p:txBody>
      </p:sp>
      <p:sp>
        <p:nvSpPr>
          <p:cNvPr id="19" name="TextBox 18">
            <a:extLst>
              <a:ext uri="{FF2B5EF4-FFF2-40B4-BE49-F238E27FC236}">
                <a16:creationId xmlns:a16="http://schemas.microsoft.com/office/drawing/2014/main" id="{98EF43C5-45A4-5D15-8918-72A89533D03C}"/>
              </a:ext>
            </a:extLst>
          </p:cNvPr>
          <p:cNvSpPr txBox="1"/>
          <p:nvPr/>
        </p:nvSpPr>
        <p:spPr>
          <a:xfrm>
            <a:off x="0" y="6351045"/>
            <a:ext cx="12192000" cy="523220"/>
          </a:xfrm>
          <a:prstGeom prst="rect">
            <a:avLst/>
          </a:prstGeom>
          <a:solidFill>
            <a:schemeClr val="bg1">
              <a:alpha val="70000"/>
            </a:schemeClr>
          </a:solidFill>
        </p:spPr>
        <p:txBody>
          <a:bodyPr wrap="square">
            <a:spAutoFit/>
          </a:bodyPr>
          <a:lstStyle/>
          <a:p>
            <a:pPr algn="ctr"/>
            <a:r>
              <a:rPr lang="el-GR" sz="2800" b="1" dirty="0">
                <a:solidFill>
                  <a:schemeClr val="bg2"/>
                </a:solidFill>
                <a:latin typeface="Calibri" panose="020F0502020204030204" pitchFamily="34" charset="0"/>
                <a:ea typeface="Calibri" panose="020F0502020204030204" pitchFamily="34" charset="0"/>
                <a:cs typeface="Calibri" panose="020F0502020204030204" pitchFamily="34" charset="0"/>
              </a:rPr>
              <a:t>Η </a:t>
            </a:r>
            <a:r>
              <a:rPr lang="el-GR" sz="2800" b="1" dirty="0">
                <a:solidFill>
                  <a:schemeClr val="accent3"/>
                </a:solidFill>
                <a:latin typeface="Calibri" panose="020F0502020204030204" pitchFamily="34" charset="0"/>
                <a:ea typeface="Calibri" panose="020F0502020204030204" pitchFamily="34" charset="0"/>
                <a:cs typeface="Calibri" panose="020F0502020204030204" pitchFamily="34" charset="0"/>
              </a:rPr>
              <a:t>υγεία</a:t>
            </a:r>
            <a:r>
              <a:rPr lang="el-GR" sz="2800" b="1" dirty="0">
                <a:solidFill>
                  <a:schemeClr val="bg2"/>
                </a:solidFill>
                <a:latin typeface="Calibri" panose="020F0502020204030204" pitchFamily="34" charset="0"/>
                <a:ea typeface="Calibri" panose="020F0502020204030204" pitchFamily="34" charset="0"/>
                <a:cs typeface="Calibri" panose="020F0502020204030204" pitchFamily="34" charset="0"/>
              </a:rPr>
              <a:t> είναι </a:t>
            </a:r>
            <a:r>
              <a:rPr lang="el-GR" sz="2800" b="1" u="sng" dirty="0">
                <a:solidFill>
                  <a:schemeClr val="bg2"/>
                </a:solidFill>
                <a:latin typeface="Calibri" panose="020F0502020204030204" pitchFamily="34" charset="0"/>
                <a:ea typeface="Calibri" panose="020F0502020204030204" pitchFamily="34" charset="0"/>
                <a:cs typeface="Calibri" panose="020F0502020204030204" pitchFamily="34" charset="0"/>
              </a:rPr>
              <a:t>δικαίωμα</a:t>
            </a:r>
            <a:r>
              <a:rPr lang="el-GR" sz="2800" b="1" dirty="0">
                <a:solidFill>
                  <a:schemeClr val="bg2"/>
                </a:solidFill>
                <a:latin typeface="Calibri" panose="020F0502020204030204" pitchFamily="34" charset="0"/>
                <a:ea typeface="Calibri" panose="020F0502020204030204" pitchFamily="34" charset="0"/>
                <a:cs typeface="Calibri" panose="020F0502020204030204" pitchFamily="34" charset="0"/>
              </a:rPr>
              <a:t>, όχι προνόμιο.</a:t>
            </a:r>
            <a:endParaRPr lang="en-US" sz="2800" b="1"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7283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E0EF-196A-7053-47C1-2D9D6BB3211B}"/>
              </a:ext>
            </a:extLst>
          </p:cNvPr>
          <p:cNvSpPr>
            <a:spLocks noGrp="1"/>
          </p:cNvSpPr>
          <p:nvPr>
            <p:ph type="title"/>
          </p:nvPr>
        </p:nvSpPr>
        <p:spPr>
          <a:xfrm>
            <a:off x="327600" y="225319"/>
            <a:ext cx="11342267" cy="714019"/>
          </a:xfrm>
        </p:spPr>
        <p:txBody>
          <a:bodyPr/>
          <a:lstStyle/>
          <a:p>
            <a:r>
              <a:rPr lang="el-GR" dirty="0"/>
              <a:t>Λειτουργεί τηλεφωνική γραμμή 1</a:t>
            </a:r>
            <a:r>
              <a:rPr lang="en-US" dirty="0"/>
              <a:t>1</a:t>
            </a:r>
            <a:r>
              <a:rPr lang="el-GR" dirty="0"/>
              <a:t>35 για τις ΚΟΜΥ</a:t>
            </a:r>
            <a:endParaRPr lang="en-US" dirty="0"/>
          </a:p>
        </p:txBody>
      </p:sp>
      <p:sp>
        <p:nvSpPr>
          <p:cNvPr id="3" name="Text Placeholder 2">
            <a:extLst>
              <a:ext uri="{FF2B5EF4-FFF2-40B4-BE49-F238E27FC236}">
                <a16:creationId xmlns:a16="http://schemas.microsoft.com/office/drawing/2014/main" id="{814799D6-81C8-5AC9-8F15-5310D4660BE9}"/>
              </a:ext>
            </a:extLst>
          </p:cNvPr>
          <p:cNvSpPr>
            <a:spLocks noGrp="1"/>
          </p:cNvSpPr>
          <p:nvPr>
            <p:ph type="body" idx="1"/>
          </p:nvPr>
        </p:nvSpPr>
        <p:spPr/>
        <p:txBody>
          <a:bodyPr/>
          <a:lstStyle/>
          <a:p>
            <a:r>
              <a:rPr lang="el-GR" dirty="0"/>
              <a:t>Τηλεφωνική γραμμή</a:t>
            </a:r>
            <a:endParaRPr lang="en-US" dirty="0"/>
          </a:p>
        </p:txBody>
      </p:sp>
      <p:sp>
        <p:nvSpPr>
          <p:cNvPr id="5" name="TextBox 4">
            <a:extLst>
              <a:ext uri="{FF2B5EF4-FFF2-40B4-BE49-F238E27FC236}">
                <a16:creationId xmlns:a16="http://schemas.microsoft.com/office/drawing/2014/main" id="{39AE1475-AA75-415A-BA79-8386B5FCE2D6}"/>
              </a:ext>
            </a:extLst>
          </p:cNvPr>
          <p:cNvSpPr txBox="1"/>
          <p:nvPr/>
        </p:nvSpPr>
        <p:spPr>
          <a:xfrm>
            <a:off x="4405468" y="1503917"/>
            <a:ext cx="7264399" cy="5632311"/>
          </a:xfrm>
          <a:prstGeom prst="rect">
            <a:avLst/>
          </a:prstGeom>
          <a:noFill/>
        </p:spPr>
        <p:txBody>
          <a:bodyPr wrap="square">
            <a:spAutoFit/>
          </a:bodyPr>
          <a:lstStyle/>
          <a:p>
            <a:pPr marL="285750" indent="-285750" algn="just">
              <a:buFont typeface="Wingdings" panose="05000000000000000000" pitchFamily="2" charset="2"/>
              <a:buChar char="ü"/>
            </a:pPr>
            <a:r>
              <a:rPr lang="el-GR" sz="1800" dirty="0">
                <a:solidFill>
                  <a:srgbClr val="1F4E79"/>
                </a:solidFill>
                <a:latin typeface="Calibri" panose="020F0502020204030204" pitchFamily="34" charset="0"/>
              </a:rPr>
              <a:t>Οι Δήμοι και οι Πολίτες μπορούν πλέον να έρχονται σε επαφή με τον ΕΟΔΥ μέσω τηλεφωνικής γραμμής, προκειμένου να ενημερώνονται για τις δράσεις και να υποβάλλουν τα αιτήματά τους τόσο για κατ’ </a:t>
            </a:r>
            <a:r>
              <a:rPr lang="el-GR" sz="1800" dirty="0" err="1">
                <a:solidFill>
                  <a:srgbClr val="1F4E79"/>
                </a:solidFill>
                <a:latin typeface="Calibri" panose="020F0502020204030204" pitchFamily="34" charset="0"/>
              </a:rPr>
              <a:t>οίκον</a:t>
            </a:r>
            <a:r>
              <a:rPr lang="el-GR" sz="1800" dirty="0">
                <a:solidFill>
                  <a:srgbClr val="1F4E79"/>
                </a:solidFill>
                <a:latin typeface="Calibri" panose="020F0502020204030204" pitchFamily="34" charset="0"/>
              </a:rPr>
              <a:t> επισκέψεις όσο και για εξετάσεις σε σταθερά σημεία</a:t>
            </a:r>
          </a:p>
          <a:p>
            <a:pPr algn="just"/>
            <a:endParaRPr lang="el-GR" sz="1800" dirty="0">
              <a:solidFill>
                <a:srgbClr val="1F4E79"/>
              </a:solidFill>
              <a:latin typeface="Calibri" panose="020F0502020204030204" pitchFamily="34" charset="0"/>
            </a:endParaRPr>
          </a:p>
          <a:p>
            <a:pPr marL="285750" indent="-285750">
              <a:buFont typeface="Wingdings" panose="05000000000000000000" pitchFamily="2" charset="2"/>
              <a:buChar char="ü"/>
            </a:pPr>
            <a:r>
              <a:rPr lang="el-GR" sz="1800" dirty="0">
                <a:solidFill>
                  <a:srgbClr val="1F4E79"/>
                </a:solidFill>
                <a:latin typeface="Calibri" panose="020F0502020204030204" pitchFamily="34" charset="0"/>
              </a:rPr>
              <a:t>Απαντά εξειδικευμένο προσωπικό των ΚΟΜΥ </a:t>
            </a:r>
          </a:p>
          <a:p>
            <a:endParaRPr lang="el-GR" sz="1800" dirty="0">
              <a:solidFill>
                <a:srgbClr val="1F4E79"/>
              </a:solidFill>
              <a:latin typeface="Calibri" panose="020F0502020204030204" pitchFamily="34" charset="0"/>
            </a:endParaRPr>
          </a:p>
          <a:p>
            <a:pPr marL="285750" indent="-285750" algn="just">
              <a:buFont typeface="Wingdings" panose="05000000000000000000" pitchFamily="2" charset="2"/>
              <a:buChar char="ü"/>
            </a:pPr>
            <a:r>
              <a:rPr lang="el-GR" sz="1800" dirty="0">
                <a:solidFill>
                  <a:srgbClr val="1F4E79"/>
                </a:solidFill>
                <a:latin typeface="Calibri" panose="020F0502020204030204" pitchFamily="34" charset="0"/>
              </a:rPr>
              <a:t>Η τηλεφωνική γραμμή είναι ήδη διαθέσιμη και λειτουργεί καθημερινά (Δευτέρα-Παρασκευή) από τις 08.00 έως τις 16:00</a:t>
            </a:r>
          </a:p>
          <a:p>
            <a:pPr marL="285750" indent="-285750" algn="just">
              <a:buFont typeface="Wingdings" panose="05000000000000000000" pitchFamily="2" charset="2"/>
              <a:buChar char="ü"/>
            </a:pPr>
            <a:endParaRPr lang="el-GR" sz="1800" dirty="0">
              <a:solidFill>
                <a:srgbClr val="1F4E79"/>
              </a:solidFill>
              <a:latin typeface="Calibri" panose="020F0502020204030204" pitchFamily="34" charset="0"/>
            </a:endParaRPr>
          </a:p>
          <a:p>
            <a:pPr marL="285750" indent="-285750" algn="just">
              <a:buFont typeface="Wingdings" panose="05000000000000000000" pitchFamily="2" charset="2"/>
              <a:buChar char="ü"/>
            </a:pPr>
            <a:r>
              <a:rPr lang="el-GR" sz="1800" dirty="0">
                <a:solidFill>
                  <a:srgbClr val="1F4E79"/>
                </a:solidFill>
                <a:latin typeface="Calibri" panose="020F0502020204030204" pitchFamily="34" charset="0"/>
              </a:rPr>
              <a:t>Το επόμενο διάστημα θα είναι διαθέσιμη και η νέα πλατφόρμα των ΚΟΜΥ που θα αποτελέσει διαδικτυακή πύλη για την ενημέρωση των  Πολιτών και της Τοπικής Αυτοδιοίκησης</a:t>
            </a:r>
            <a:r>
              <a:rPr lang="en-US" sz="1800" dirty="0">
                <a:solidFill>
                  <a:srgbClr val="1F4E79"/>
                </a:solidFill>
                <a:latin typeface="Calibri" panose="020F0502020204030204" pitchFamily="34" charset="0"/>
              </a:rPr>
              <a:t> </a:t>
            </a:r>
            <a:endParaRPr lang="el-GR" sz="1800" dirty="0">
              <a:solidFill>
                <a:srgbClr val="1F4E79"/>
              </a:solidFill>
              <a:latin typeface="Calibri" panose="020F0502020204030204" pitchFamily="34" charset="0"/>
            </a:endParaRPr>
          </a:p>
          <a:p>
            <a:pPr marL="285750" indent="-285750" algn="just">
              <a:buFont typeface="Wingdings" panose="05000000000000000000" pitchFamily="2" charset="2"/>
              <a:buChar char="ü"/>
            </a:pPr>
            <a:endParaRPr lang="el-GR" sz="1800" dirty="0">
              <a:solidFill>
                <a:srgbClr val="1F4E79"/>
              </a:solidFill>
              <a:latin typeface="Calibri" panose="020F0502020204030204" pitchFamily="34" charset="0"/>
            </a:endParaRPr>
          </a:p>
          <a:p>
            <a:pPr algn="just"/>
            <a:r>
              <a:rPr lang="el-GR" sz="1800" dirty="0">
                <a:solidFill>
                  <a:schemeClr val="tx2">
                    <a:lumMod val="50000"/>
                  </a:schemeClr>
                </a:solidFill>
                <a:latin typeface="Calibri" panose="020F0502020204030204" pitchFamily="34" charset="0"/>
              </a:rPr>
              <a:t>	</a:t>
            </a:r>
            <a:r>
              <a:rPr lang="el-GR" sz="1800" b="1" u="sng" dirty="0">
                <a:solidFill>
                  <a:schemeClr val="tx2">
                    <a:lumMod val="50000"/>
                  </a:schemeClr>
                </a:solidFill>
                <a:latin typeface="Calibri" panose="020F0502020204030204" pitchFamily="34" charset="0"/>
              </a:rPr>
              <a:t>Προσοχή</a:t>
            </a:r>
          </a:p>
          <a:p>
            <a:pPr algn="just"/>
            <a:r>
              <a:rPr lang="el-GR" sz="1800" dirty="0">
                <a:solidFill>
                  <a:schemeClr val="tx2">
                    <a:lumMod val="50000"/>
                  </a:schemeClr>
                </a:solidFill>
                <a:latin typeface="Calibri" panose="020F0502020204030204" pitchFamily="34" charset="0"/>
              </a:rPr>
              <a:t>	Οι ΚΟΜΥ δεν εξυπηρετούν έκτακτα περιστατικά και δεν 	υποκαθιστούν το ΕΚΑΒ</a:t>
            </a:r>
          </a:p>
          <a:p>
            <a:pPr marL="285750" indent="-285750">
              <a:buFont typeface="Wingdings" panose="05000000000000000000" pitchFamily="2" charset="2"/>
              <a:buChar char="ü"/>
            </a:pPr>
            <a:endParaRPr lang="el-GR" sz="1800" dirty="0">
              <a:solidFill>
                <a:srgbClr val="1F4E79"/>
              </a:solidFill>
              <a:latin typeface="Calibri" panose="020F0502020204030204" pitchFamily="34" charset="0"/>
            </a:endParaRPr>
          </a:p>
          <a:p>
            <a:pPr marL="285750" indent="-285750">
              <a:buFont typeface="Wingdings" panose="05000000000000000000" pitchFamily="2" charset="2"/>
              <a:buChar char="ü"/>
            </a:pPr>
            <a:endParaRPr lang="el-GR" sz="1800" dirty="0">
              <a:solidFill>
                <a:srgbClr val="1F4E79"/>
              </a:solidFill>
              <a:latin typeface="Calibri" panose="020F0502020204030204" pitchFamily="34" charset="0"/>
            </a:endParaRPr>
          </a:p>
          <a:p>
            <a:endParaRPr lang="el-GR" sz="1800" dirty="0">
              <a:solidFill>
                <a:srgbClr val="1F4E79"/>
              </a:solidFill>
              <a:latin typeface="Calibri" panose="020F0502020204030204" pitchFamily="34" charset="0"/>
            </a:endParaRPr>
          </a:p>
        </p:txBody>
      </p:sp>
      <p:sp>
        <p:nvSpPr>
          <p:cNvPr id="8" name="TextBox 7">
            <a:extLst>
              <a:ext uri="{FF2B5EF4-FFF2-40B4-BE49-F238E27FC236}">
                <a16:creationId xmlns:a16="http://schemas.microsoft.com/office/drawing/2014/main" id="{03809932-AFEF-07A7-44E5-779B9543E280}"/>
              </a:ext>
            </a:extLst>
          </p:cNvPr>
          <p:cNvSpPr txBox="1"/>
          <p:nvPr/>
        </p:nvSpPr>
        <p:spPr>
          <a:xfrm>
            <a:off x="649380" y="1494918"/>
            <a:ext cx="2922595" cy="1569660"/>
          </a:xfrm>
          <a:prstGeom prst="rect">
            <a:avLst/>
          </a:prstGeom>
          <a:noFill/>
        </p:spPr>
        <p:txBody>
          <a:bodyPr wrap="none" rtlCol="0">
            <a:spAutoFit/>
          </a:bodyPr>
          <a:lstStyle/>
          <a:p>
            <a:r>
              <a:rPr lang="el-GR" sz="9600" b="1" dirty="0">
                <a:solidFill>
                  <a:srgbClr val="7F8FA9"/>
                </a:solidFill>
              </a:rPr>
              <a:t>1</a:t>
            </a:r>
            <a:r>
              <a:rPr lang="en-US" sz="9600" b="1" dirty="0">
                <a:solidFill>
                  <a:srgbClr val="7F8FA9"/>
                </a:solidFill>
              </a:rPr>
              <a:t>1</a:t>
            </a:r>
            <a:r>
              <a:rPr lang="el-GR" sz="9600" b="1" dirty="0">
                <a:solidFill>
                  <a:srgbClr val="7F8FA9"/>
                </a:solidFill>
              </a:rPr>
              <a:t>35</a:t>
            </a:r>
            <a:endParaRPr lang="en-US" sz="9600" b="1" dirty="0">
              <a:solidFill>
                <a:srgbClr val="7F8FA9"/>
              </a:solidFill>
            </a:endParaRPr>
          </a:p>
        </p:txBody>
      </p:sp>
      <p:sp>
        <p:nvSpPr>
          <p:cNvPr id="12" name="Freeform 5">
            <a:extLst>
              <a:ext uri="{FF2B5EF4-FFF2-40B4-BE49-F238E27FC236}">
                <a16:creationId xmlns:a16="http://schemas.microsoft.com/office/drawing/2014/main" id="{AD300C39-0F6F-B171-C3AA-98C32217C006}"/>
              </a:ext>
            </a:extLst>
          </p:cNvPr>
          <p:cNvSpPr>
            <a:spLocks noChangeAspect="1" noEditPoints="1"/>
          </p:cNvSpPr>
          <p:nvPr/>
        </p:nvSpPr>
        <p:spPr bwMode="auto">
          <a:xfrm>
            <a:off x="701272" y="2892848"/>
            <a:ext cx="2870703" cy="285838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51 w 512"/>
              <a:gd name="T11" fmla="*/ 394 h 512"/>
              <a:gd name="T12" fmla="*/ 338 w 512"/>
              <a:gd name="T13" fmla="*/ 393 h 512"/>
              <a:gd name="T14" fmla="*/ 195 w 512"/>
              <a:gd name="T15" fmla="*/ 316 h 512"/>
              <a:gd name="T16" fmla="*/ 119 w 512"/>
              <a:gd name="T17" fmla="*/ 173 h 512"/>
              <a:gd name="T18" fmla="*/ 131 w 512"/>
              <a:gd name="T19" fmla="*/ 132 h 512"/>
              <a:gd name="T20" fmla="*/ 133 w 512"/>
              <a:gd name="T21" fmla="*/ 129 h 512"/>
              <a:gd name="T22" fmla="*/ 160 w 512"/>
              <a:gd name="T23" fmla="*/ 107 h 512"/>
              <a:gd name="T24" fmla="*/ 160 w 512"/>
              <a:gd name="T25" fmla="*/ 107 h 512"/>
              <a:gd name="T26" fmla="*/ 189 w 512"/>
              <a:gd name="T27" fmla="*/ 115 h 512"/>
              <a:gd name="T28" fmla="*/ 238 w 512"/>
              <a:gd name="T29" fmla="*/ 177 h 512"/>
              <a:gd name="T30" fmla="*/ 236 w 512"/>
              <a:gd name="T31" fmla="*/ 186 h 512"/>
              <a:gd name="T32" fmla="*/ 212 w 512"/>
              <a:gd name="T33" fmla="*/ 210 h 512"/>
              <a:gd name="T34" fmla="*/ 219 w 512"/>
              <a:gd name="T35" fmla="*/ 222 h 512"/>
              <a:gd name="T36" fmla="*/ 251 w 512"/>
              <a:gd name="T37" fmla="*/ 261 h 512"/>
              <a:gd name="T38" fmla="*/ 290 w 512"/>
              <a:gd name="T39" fmla="*/ 292 h 512"/>
              <a:gd name="T40" fmla="*/ 302 w 512"/>
              <a:gd name="T41" fmla="*/ 299 h 512"/>
              <a:gd name="T42" fmla="*/ 326 w 512"/>
              <a:gd name="T43" fmla="*/ 276 h 512"/>
              <a:gd name="T44" fmla="*/ 335 w 512"/>
              <a:gd name="T45" fmla="*/ 273 h 512"/>
              <a:gd name="T46" fmla="*/ 397 w 512"/>
              <a:gd name="T47" fmla="*/ 322 h 512"/>
              <a:gd name="T48" fmla="*/ 404 w 512"/>
              <a:gd name="T49" fmla="*/ 350 h 512"/>
              <a:gd name="T50" fmla="*/ 404 w 512"/>
              <a:gd name="T51" fmla="*/ 350 h 512"/>
              <a:gd name="T52" fmla="*/ 382 w 512"/>
              <a:gd name="T53" fmla="*/ 378 h 512"/>
              <a:gd name="T54" fmla="*/ 379 w 512"/>
              <a:gd name="T55" fmla="*/ 381 h 512"/>
              <a:gd name="T56" fmla="*/ 351 w 512"/>
              <a:gd name="T57" fmla="*/ 394 h 512"/>
              <a:gd name="T58" fmla="*/ 166 w 512"/>
              <a:gd name="T59" fmla="*/ 128 h 512"/>
              <a:gd name="T60" fmla="*/ 149 w 512"/>
              <a:gd name="T61" fmla="*/ 144 h 512"/>
              <a:gd name="T62" fmla="*/ 146 w 512"/>
              <a:gd name="T63" fmla="*/ 147 h 512"/>
              <a:gd name="T64" fmla="*/ 140 w 512"/>
              <a:gd name="T65" fmla="*/ 169 h 512"/>
              <a:gd name="T66" fmla="*/ 140 w 512"/>
              <a:gd name="T67" fmla="*/ 171 h 512"/>
              <a:gd name="T68" fmla="*/ 210 w 512"/>
              <a:gd name="T69" fmla="*/ 301 h 512"/>
              <a:gd name="T70" fmla="*/ 341 w 512"/>
              <a:gd name="T71" fmla="*/ 372 h 512"/>
              <a:gd name="T72" fmla="*/ 342 w 512"/>
              <a:gd name="T73" fmla="*/ 372 h 512"/>
              <a:gd name="T74" fmla="*/ 364 w 512"/>
              <a:gd name="T75" fmla="*/ 365 h 512"/>
              <a:gd name="T76" fmla="*/ 368 w 512"/>
              <a:gd name="T77" fmla="*/ 362 h 512"/>
              <a:gd name="T78" fmla="*/ 383 w 512"/>
              <a:gd name="T79" fmla="*/ 346 h 512"/>
              <a:gd name="T80" fmla="*/ 337 w 512"/>
              <a:gd name="T81" fmla="*/ 295 h 512"/>
              <a:gd name="T82" fmla="*/ 311 w 512"/>
              <a:gd name="T83" fmla="*/ 321 h 512"/>
              <a:gd name="T84" fmla="*/ 297 w 512"/>
              <a:gd name="T85" fmla="*/ 322 h 512"/>
              <a:gd name="T86" fmla="*/ 279 w 512"/>
              <a:gd name="T87" fmla="*/ 310 h 512"/>
              <a:gd name="T88" fmla="*/ 235 w 512"/>
              <a:gd name="T89" fmla="*/ 276 h 512"/>
              <a:gd name="T90" fmla="*/ 201 w 512"/>
              <a:gd name="T91" fmla="*/ 233 h 512"/>
              <a:gd name="T92" fmla="*/ 189 w 512"/>
              <a:gd name="T93" fmla="*/ 214 h 512"/>
              <a:gd name="T94" fmla="*/ 191 w 512"/>
              <a:gd name="T95" fmla="*/ 201 h 512"/>
              <a:gd name="T96" fmla="*/ 217 w 512"/>
              <a:gd name="T97" fmla="*/ 175 h 512"/>
              <a:gd name="T98" fmla="*/ 166 w 512"/>
              <a:gd name="T99"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51" y="394"/>
                </a:moveTo>
                <a:cubicBezTo>
                  <a:pt x="347" y="394"/>
                  <a:pt x="343" y="394"/>
                  <a:pt x="338" y="393"/>
                </a:cubicBezTo>
                <a:cubicBezTo>
                  <a:pt x="329" y="392"/>
                  <a:pt x="257" y="381"/>
                  <a:pt x="195" y="316"/>
                </a:cubicBezTo>
                <a:cubicBezTo>
                  <a:pt x="130" y="254"/>
                  <a:pt x="120" y="182"/>
                  <a:pt x="119" y="173"/>
                </a:cubicBezTo>
                <a:cubicBezTo>
                  <a:pt x="113" y="150"/>
                  <a:pt x="122" y="141"/>
                  <a:pt x="131" y="132"/>
                </a:cubicBezTo>
                <a:cubicBezTo>
                  <a:pt x="133" y="129"/>
                  <a:pt x="133" y="129"/>
                  <a:pt x="133" y="129"/>
                </a:cubicBezTo>
                <a:cubicBezTo>
                  <a:pt x="143" y="119"/>
                  <a:pt x="149" y="110"/>
                  <a:pt x="160" y="107"/>
                </a:cubicBezTo>
                <a:cubicBezTo>
                  <a:pt x="160" y="107"/>
                  <a:pt x="160" y="107"/>
                  <a:pt x="160" y="107"/>
                </a:cubicBezTo>
                <a:cubicBezTo>
                  <a:pt x="160" y="106"/>
                  <a:pt x="171" y="106"/>
                  <a:pt x="189" y="115"/>
                </a:cubicBezTo>
                <a:cubicBezTo>
                  <a:pt x="216" y="129"/>
                  <a:pt x="234" y="151"/>
                  <a:pt x="238" y="177"/>
                </a:cubicBezTo>
                <a:cubicBezTo>
                  <a:pt x="239" y="180"/>
                  <a:pt x="238" y="183"/>
                  <a:pt x="236" y="186"/>
                </a:cubicBezTo>
                <a:cubicBezTo>
                  <a:pt x="212" y="210"/>
                  <a:pt x="212" y="210"/>
                  <a:pt x="212" y="210"/>
                </a:cubicBezTo>
                <a:cubicBezTo>
                  <a:pt x="215" y="214"/>
                  <a:pt x="217" y="218"/>
                  <a:pt x="219" y="222"/>
                </a:cubicBezTo>
                <a:cubicBezTo>
                  <a:pt x="227" y="233"/>
                  <a:pt x="232" y="242"/>
                  <a:pt x="251" y="261"/>
                </a:cubicBezTo>
                <a:cubicBezTo>
                  <a:pt x="269" y="280"/>
                  <a:pt x="278" y="285"/>
                  <a:pt x="290" y="292"/>
                </a:cubicBezTo>
                <a:cubicBezTo>
                  <a:pt x="293" y="294"/>
                  <a:pt x="297" y="297"/>
                  <a:pt x="302" y="299"/>
                </a:cubicBezTo>
                <a:cubicBezTo>
                  <a:pt x="326" y="276"/>
                  <a:pt x="326" y="276"/>
                  <a:pt x="326" y="276"/>
                </a:cubicBezTo>
                <a:cubicBezTo>
                  <a:pt x="328" y="273"/>
                  <a:pt x="331" y="272"/>
                  <a:pt x="335" y="273"/>
                </a:cubicBezTo>
                <a:cubicBezTo>
                  <a:pt x="361" y="276"/>
                  <a:pt x="383" y="294"/>
                  <a:pt x="397" y="322"/>
                </a:cubicBezTo>
                <a:cubicBezTo>
                  <a:pt x="403" y="335"/>
                  <a:pt x="406" y="345"/>
                  <a:pt x="404" y="350"/>
                </a:cubicBezTo>
                <a:cubicBezTo>
                  <a:pt x="404" y="350"/>
                  <a:pt x="404" y="350"/>
                  <a:pt x="404" y="350"/>
                </a:cubicBezTo>
                <a:cubicBezTo>
                  <a:pt x="402" y="359"/>
                  <a:pt x="393" y="368"/>
                  <a:pt x="382" y="378"/>
                </a:cubicBezTo>
                <a:cubicBezTo>
                  <a:pt x="379" y="381"/>
                  <a:pt x="379" y="381"/>
                  <a:pt x="379" y="381"/>
                </a:cubicBezTo>
                <a:cubicBezTo>
                  <a:pt x="372" y="387"/>
                  <a:pt x="365" y="394"/>
                  <a:pt x="351" y="394"/>
                </a:cubicBezTo>
                <a:close/>
                <a:moveTo>
                  <a:pt x="166" y="128"/>
                </a:moveTo>
                <a:cubicBezTo>
                  <a:pt x="161" y="131"/>
                  <a:pt x="153" y="140"/>
                  <a:pt x="149" y="144"/>
                </a:cubicBezTo>
                <a:cubicBezTo>
                  <a:pt x="146" y="147"/>
                  <a:pt x="146" y="147"/>
                  <a:pt x="146" y="147"/>
                </a:cubicBezTo>
                <a:cubicBezTo>
                  <a:pt x="139" y="155"/>
                  <a:pt x="137" y="157"/>
                  <a:pt x="140" y="169"/>
                </a:cubicBezTo>
                <a:cubicBezTo>
                  <a:pt x="140" y="170"/>
                  <a:pt x="140" y="170"/>
                  <a:pt x="140" y="171"/>
                </a:cubicBezTo>
                <a:cubicBezTo>
                  <a:pt x="140" y="171"/>
                  <a:pt x="148" y="242"/>
                  <a:pt x="210" y="301"/>
                </a:cubicBezTo>
                <a:cubicBezTo>
                  <a:pt x="270" y="364"/>
                  <a:pt x="340" y="371"/>
                  <a:pt x="341" y="372"/>
                </a:cubicBezTo>
                <a:cubicBezTo>
                  <a:pt x="341" y="372"/>
                  <a:pt x="342" y="372"/>
                  <a:pt x="342" y="372"/>
                </a:cubicBezTo>
                <a:cubicBezTo>
                  <a:pt x="355" y="375"/>
                  <a:pt x="357" y="373"/>
                  <a:pt x="364" y="365"/>
                </a:cubicBezTo>
                <a:cubicBezTo>
                  <a:pt x="368" y="362"/>
                  <a:pt x="368" y="362"/>
                  <a:pt x="368" y="362"/>
                </a:cubicBezTo>
                <a:cubicBezTo>
                  <a:pt x="371" y="359"/>
                  <a:pt x="380" y="350"/>
                  <a:pt x="383" y="346"/>
                </a:cubicBezTo>
                <a:cubicBezTo>
                  <a:pt x="380" y="336"/>
                  <a:pt x="368" y="303"/>
                  <a:pt x="337" y="295"/>
                </a:cubicBezTo>
                <a:cubicBezTo>
                  <a:pt x="311" y="321"/>
                  <a:pt x="311" y="321"/>
                  <a:pt x="311" y="321"/>
                </a:cubicBezTo>
                <a:cubicBezTo>
                  <a:pt x="307" y="324"/>
                  <a:pt x="301" y="325"/>
                  <a:pt x="297" y="322"/>
                </a:cubicBezTo>
                <a:cubicBezTo>
                  <a:pt x="290" y="317"/>
                  <a:pt x="284" y="313"/>
                  <a:pt x="279" y="310"/>
                </a:cubicBezTo>
                <a:cubicBezTo>
                  <a:pt x="267" y="303"/>
                  <a:pt x="256" y="296"/>
                  <a:pt x="235" y="276"/>
                </a:cubicBezTo>
                <a:cubicBezTo>
                  <a:pt x="215" y="255"/>
                  <a:pt x="209" y="245"/>
                  <a:pt x="201" y="233"/>
                </a:cubicBezTo>
                <a:cubicBezTo>
                  <a:pt x="198" y="227"/>
                  <a:pt x="194" y="222"/>
                  <a:pt x="189" y="214"/>
                </a:cubicBezTo>
                <a:cubicBezTo>
                  <a:pt x="186" y="210"/>
                  <a:pt x="187" y="204"/>
                  <a:pt x="191" y="201"/>
                </a:cubicBezTo>
                <a:cubicBezTo>
                  <a:pt x="217" y="175"/>
                  <a:pt x="217" y="175"/>
                  <a:pt x="217" y="175"/>
                </a:cubicBezTo>
                <a:cubicBezTo>
                  <a:pt x="209" y="144"/>
                  <a:pt x="175" y="131"/>
                  <a:pt x="166"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100"/>
          </a:p>
        </p:txBody>
      </p:sp>
      <p:pic>
        <p:nvPicPr>
          <p:cNvPr id="6" name="Γραφικό 5" descr="Προειδοποίηση με συμπαγές γέμισμα">
            <a:extLst>
              <a:ext uri="{FF2B5EF4-FFF2-40B4-BE49-F238E27FC236}">
                <a16:creationId xmlns:a16="http://schemas.microsoft.com/office/drawing/2014/main" id="{D545F159-20A2-B2EA-9F38-B9BDD4784C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05468" y="5294034"/>
            <a:ext cx="914400" cy="914400"/>
          </a:xfrm>
          <a:prstGeom prst="rect">
            <a:avLst/>
          </a:prstGeom>
        </p:spPr>
      </p:pic>
    </p:spTree>
    <p:extLst>
      <p:ext uri="{BB962C8B-B14F-4D97-AF65-F5344CB8AC3E}">
        <p14:creationId xmlns:p14="http://schemas.microsoft.com/office/powerpoint/2010/main" val="707726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614035"/>
          </a:xfrm>
        </p:spPr>
        <p:txBody>
          <a:bodyPr/>
          <a:lstStyle/>
          <a:p>
            <a:r>
              <a:rPr lang="el-GR" dirty="0"/>
              <a:t>ΚΟΜΥ και Εθνικό Δίκτυο Τηλεϊατρικής (ΕΔΙΤ) </a:t>
            </a:r>
          </a:p>
        </p:txBody>
      </p:sp>
      <p:sp>
        <p:nvSpPr>
          <p:cNvPr id="3" name="Θέση κειμένου 2"/>
          <p:cNvSpPr>
            <a:spLocks noGrp="1"/>
          </p:cNvSpPr>
          <p:nvPr>
            <p:ph type="body" idx="1"/>
          </p:nvPr>
        </p:nvSpPr>
        <p:spPr>
          <a:xfrm>
            <a:off x="327600" y="1515203"/>
            <a:ext cx="11343600" cy="1107215"/>
          </a:xfrm>
        </p:spPr>
        <p:txBody>
          <a:bodyPr/>
          <a:lstStyle/>
          <a:p>
            <a:pPr algn="just"/>
            <a:r>
              <a:rPr lang="el-GR" dirty="0"/>
              <a:t>Οι ΚΟΜΥ, μέσω του Εθνικού Δικτύου Τηλεϊατρικής (ΕΔΙΤ), προχωρούν στην παροχή ψηφιοποιημένων υπηρεσιών υγείας και ισότιμης πρόσβασης προς όλους τους κατοίκους της χώρας ανεξάρτητα από τον τόπο διαμονής τους. </a:t>
            </a:r>
          </a:p>
          <a:p>
            <a:pPr algn="just"/>
            <a:r>
              <a:rPr lang="el-GR" dirty="0"/>
              <a:t>Ιατρικό προσωπικό Νοσοκομείων και Κέντρων Υγείας συνδέεται με τις ΚΟΜΥ με βαλιτσάκι Τηλεϊατρικής εξασφαλίζοντας έγκαιρη διάγνωση εξ αποστάσεως. </a:t>
            </a:r>
          </a:p>
          <a:p>
            <a:pPr algn="just"/>
            <a:endParaRPr lang="el-GR" dirty="0"/>
          </a:p>
          <a:p>
            <a:pPr algn="just"/>
            <a:endParaRPr lang="el-GR" dirty="0"/>
          </a:p>
        </p:txBody>
      </p:sp>
      <p:cxnSp>
        <p:nvCxnSpPr>
          <p:cNvPr id="19" name="Google Shape;789;p10">
            <a:extLst>
              <a:ext uri="{FF2B5EF4-FFF2-40B4-BE49-F238E27FC236}">
                <a16:creationId xmlns:a16="http://schemas.microsoft.com/office/drawing/2014/main" id="{B937BF4F-CDA0-C8C0-70C0-561B324BB82A}"/>
              </a:ext>
            </a:extLst>
          </p:cNvPr>
          <p:cNvCxnSpPr/>
          <p:nvPr/>
        </p:nvCxnSpPr>
        <p:spPr>
          <a:xfrm>
            <a:off x="1102536" y="2808885"/>
            <a:ext cx="10011580" cy="12460"/>
          </a:xfrm>
          <a:prstGeom prst="straightConnector1">
            <a:avLst/>
          </a:prstGeom>
          <a:noFill/>
          <a:ln w="9525" cap="flat" cmpd="sng">
            <a:solidFill>
              <a:srgbClr val="013476"/>
            </a:solidFill>
            <a:prstDash val="dash"/>
            <a:round/>
            <a:headEnd type="none" w="sm" len="sm"/>
            <a:tailEnd type="none" w="sm" len="sm"/>
          </a:ln>
        </p:spPr>
      </p:cxnSp>
      <p:cxnSp>
        <p:nvCxnSpPr>
          <p:cNvPr id="25" name="Google Shape;93;g2adc5f49d3b_7_148">
            <a:extLst>
              <a:ext uri="{FF2B5EF4-FFF2-40B4-BE49-F238E27FC236}">
                <a16:creationId xmlns:a16="http://schemas.microsoft.com/office/drawing/2014/main" id="{90184CF7-C8E9-FB93-6196-DA9132E03AFF}"/>
              </a:ext>
            </a:extLst>
          </p:cNvPr>
          <p:cNvCxnSpPr>
            <a:cxnSpLocks/>
          </p:cNvCxnSpPr>
          <p:nvPr/>
        </p:nvCxnSpPr>
        <p:spPr>
          <a:xfrm rot="10800000">
            <a:off x="2440957" y="3322220"/>
            <a:ext cx="7884000" cy="0"/>
          </a:xfrm>
          <a:prstGeom prst="straightConnector1">
            <a:avLst/>
          </a:prstGeom>
          <a:noFill/>
          <a:ln w="12700" cap="flat" cmpd="sng">
            <a:solidFill>
              <a:srgbClr val="D3E5F6"/>
            </a:solidFill>
            <a:prstDash val="solid"/>
            <a:round/>
            <a:headEnd type="none" w="sm" len="sm"/>
            <a:tailEnd type="none" w="sm" len="sm"/>
          </a:ln>
        </p:spPr>
      </p:cxnSp>
      <p:cxnSp>
        <p:nvCxnSpPr>
          <p:cNvPr id="28" name="Google Shape;93;g2adc5f49d3b_7_148">
            <a:extLst>
              <a:ext uri="{FF2B5EF4-FFF2-40B4-BE49-F238E27FC236}">
                <a16:creationId xmlns:a16="http://schemas.microsoft.com/office/drawing/2014/main" id="{B23C9F2D-C40B-7606-4CBA-67471EA4A57F}"/>
              </a:ext>
            </a:extLst>
          </p:cNvPr>
          <p:cNvCxnSpPr>
            <a:cxnSpLocks/>
          </p:cNvCxnSpPr>
          <p:nvPr/>
        </p:nvCxnSpPr>
        <p:spPr>
          <a:xfrm rot="10800000">
            <a:off x="2464777" y="4256618"/>
            <a:ext cx="7884000" cy="0"/>
          </a:xfrm>
          <a:prstGeom prst="straightConnector1">
            <a:avLst/>
          </a:prstGeom>
          <a:noFill/>
          <a:ln w="12700" cap="flat" cmpd="sng">
            <a:solidFill>
              <a:srgbClr val="D3E5F6"/>
            </a:solidFill>
            <a:prstDash val="solid"/>
            <a:round/>
            <a:headEnd type="none" w="sm" len="sm"/>
            <a:tailEnd type="none" w="sm" len="sm"/>
          </a:ln>
        </p:spPr>
      </p:cxnSp>
      <p:cxnSp>
        <p:nvCxnSpPr>
          <p:cNvPr id="29" name="Google Shape;93;g2adc5f49d3b_7_148">
            <a:extLst>
              <a:ext uri="{FF2B5EF4-FFF2-40B4-BE49-F238E27FC236}">
                <a16:creationId xmlns:a16="http://schemas.microsoft.com/office/drawing/2014/main" id="{9FF3DC50-FB9B-34A4-AFCD-E94B0A3307A3}"/>
              </a:ext>
            </a:extLst>
          </p:cNvPr>
          <p:cNvCxnSpPr>
            <a:cxnSpLocks/>
          </p:cNvCxnSpPr>
          <p:nvPr/>
        </p:nvCxnSpPr>
        <p:spPr>
          <a:xfrm rot="10800000">
            <a:off x="2440957" y="5012123"/>
            <a:ext cx="7884000" cy="0"/>
          </a:xfrm>
          <a:prstGeom prst="straightConnector1">
            <a:avLst/>
          </a:prstGeom>
          <a:noFill/>
          <a:ln w="12700" cap="flat" cmpd="sng">
            <a:solidFill>
              <a:srgbClr val="D3E5F6"/>
            </a:solidFill>
            <a:prstDash val="solid"/>
            <a:round/>
            <a:headEnd type="none" w="sm" len="sm"/>
            <a:tailEnd type="none" w="sm" len="sm"/>
          </a:ln>
        </p:spPr>
      </p:cxnSp>
      <p:cxnSp>
        <p:nvCxnSpPr>
          <p:cNvPr id="31" name="Google Shape;93;g2adc5f49d3b_7_148">
            <a:extLst>
              <a:ext uri="{FF2B5EF4-FFF2-40B4-BE49-F238E27FC236}">
                <a16:creationId xmlns:a16="http://schemas.microsoft.com/office/drawing/2014/main" id="{C6948125-F205-711C-D109-E9EDCAE772ED}"/>
              </a:ext>
            </a:extLst>
          </p:cNvPr>
          <p:cNvCxnSpPr>
            <a:cxnSpLocks/>
          </p:cNvCxnSpPr>
          <p:nvPr/>
        </p:nvCxnSpPr>
        <p:spPr>
          <a:xfrm rot="10800000">
            <a:off x="2433750" y="5580559"/>
            <a:ext cx="7884000" cy="0"/>
          </a:xfrm>
          <a:prstGeom prst="straightConnector1">
            <a:avLst/>
          </a:prstGeom>
          <a:noFill/>
          <a:ln w="12700" cap="flat" cmpd="sng">
            <a:solidFill>
              <a:srgbClr val="D3E5F6"/>
            </a:solidFill>
            <a:prstDash val="solid"/>
            <a:round/>
            <a:headEnd type="none" w="sm" len="sm"/>
            <a:tailEnd type="none" w="sm" len="sm"/>
          </a:ln>
        </p:spPr>
      </p:cxnSp>
      <p:grpSp>
        <p:nvGrpSpPr>
          <p:cNvPr id="4" name="Ομάδα 3"/>
          <p:cNvGrpSpPr/>
          <p:nvPr/>
        </p:nvGrpSpPr>
        <p:grpSpPr>
          <a:xfrm>
            <a:off x="1733754" y="2996780"/>
            <a:ext cx="8703705" cy="2723391"/>
            <a:chOff x="1501266" y="2764024"/>
            <a:chExt cx="8703705" cy="2723391"/>
          </a:xfrm>
        </p:grpSpPr>
        <p:grpSp>
          <p:nvGrpSpPr>
            <p:cNvPr id="20" name="Google Shape;90;g2adc5f49d3b_7_148">
              <a:extLst>
                <a:ext uri="{FF2B5EF4-FFF2-40B4-BE49-F238E27FC236}">
                  <a16:creationId xmlns:a16="http://schemas.microsoft.com/office/drawing/2014/main" id="{2B13A7BB-B7F6-517A-65CB-363C7ED2F7E3}"/>
                </a:ext>
              </a:extLst>
            </p:cNvPr>
            <p:cNvGrpSpPr/>
            <p:nvPr/>
          </p:nvGrpSpPr>
          <p:grpSpPr>
            <a:xfrm>
              <a:off x="1501266" y="2764024"/>
              <a:ext cx="431245" cy="432000"/>
              <a:chOff x="11403518" y="3895566"/>
              <a:chExt cx="457200" cy="457200"/>
            </a:xfrm>
          </p:grpSpPr>
          <p:sp>
            <p:nvSpPr>
              <p:cNvPr id="21" name="Google Shape;91;g2adc5f49d3b_7_148">
                <a:extLst>
                  <a:ext uri="{FF2B5EF4-FFF2-40B4-BE49-F238E27FC236}">
                    <a16:creationId xmlns:a16="http://schemas.microsoft.com/office/drawing/2014/main" id="{AC5FF7A0-4C33-D68C-157F-07DC1D8837ED}"/>
                  </a:ext>
                </a:extLst>
              </p:cNvPr>
              <p:cNvSpPr/>
              <p:nvPr/>
            </p:nvSpPr>
            <p:spPr>
              <a:xfrm>
                <a:off x="11403518" y="3895566"/>
                <a:ext cx="457200" cy="457200"/>
              </a:xfrm>
              <a:custGeom>
                <a:avLst/>
                <a:gdLst/>
                <a:ahLst/>
                <a:cxnLst/>
                <a:rect l="l" t="t" r="r" b="b"/>
                <a:pathLst>
                  <a:path w="457200" h="457200" extrusionOk="0">
                    <a:moveTo>
                      <a:pt x="358426" y="48038"/>
                    </a:moveTo>
                    <a:lnTo>
                      <a:pt x="358426" y="0"/>
                    </a:lnTo>
                    <a:lnTo>
                      <a:pt x="98774" y="0"/>
                    </a:lnTo>
                    <a:lnTo>
                      <a:pt x="98774" y="48038"/>
                    </a:lnTo>
                    <a:lnTo>
                      <a:pt x="0" y="48038"/>
                    </a:lnTo>
                    <a:lnTo>
                      <a:pt x="0" y="457200"/>
                    </a:lnTo>
                    <a:lnTo>
                      <a:pt x="457200" y="457200"/>
                    </a:lnTo>
                    <a:lnTo>
                      <a:pt x="457200" y="48038"/>
                    </a:lnTo>
                    <a:close/>
                    <a:moveTo>
                      <a:pt x="118300" y="19463"/>
                    </a:moveTo>
                    <a:lnTo>
                      <a:pt x="338900" y="19463"/>
                    </a:lnTo>
                    <a:lnTo>
                      <a:pt x="338900" y="47625"/>
                    </a:lnTo>
                    <a:lnTo>
                      <a:pt x="118300" y="47625"/>
                    </a:lnTo>
                    <a:close/>
                    <a:moveTo>
                      <a:pt x="19526" y="225679"/>
                    </a:moveTo>
                    <a:lnTo>
                      <a:pt x="86201" y="225679"/>
                    </a:lnTo>
                    <a:cubicBezTo>
                      <a:pt x="84633" y="234301"/>
                      <a:pt x="83836" y="243046"/>
                      <a:pt x="83820" y="251809"/>
                    </a:cubicBezTo>
                    <a:cubicBezTo>
                      <a:pt x="83817" y="261123"/>
                      <a:pt x="84711" y="270416"/>
                      <a:pt x="86487" y="279559"/>
                    </a:cubicBezTo>
                    <a:lnTo>
                      <a:pt x="19526" y="279559"/>
                    </a:lnTo>
                    <a:close/>
                    <a:moveTo>
                      <a:pt x="437674" y="437674"/>
                    </a:moveTo>
                    <a:lnTo>
                      <a:pt x="19526" y="437674"/>
                    </a:lnTo>
                    <a:lnTo>
                      <a:pt x="19526" y="299085"/>
                    </a:lnTo>
                    <a:lnTo>
                      <a:pt x="92075" y="299085"/>
                    </a:lnTo>
                    <a:cubicBezTo>
                      <a:pt x="118172" y="374574"/>
                      <a:pt x="200523" y="414614"/>
                      <a:pt x="276012" y="388515"/>
                    </a:cubicBezTo>
                    <a:cubicBezTo>
                      <a:pt x="317967" y="374012"/>
                      <a:pt x="350939" y="341039"/>
                      <a:pt x="365443" y="299085"/>
                    </a:cubicBezTo>
                    <a:lnTo>
                      <a:pt x="437832" y="299085"/>
                    </a:lnTo>
                    <a:close/>
                    <a:moveTo>
                      <a:pt x="103505" y="251809"/>
                    </a:moveTo>
                    <a:cubicBezTo>
                      <a:pt x="103502" y="243026"/>
                      <a:pt x="104428" y="234267"/>
                      <a:pt x="106267" y="225679"/>
                    </a:cubicBezTo>
                    <a:cubicBezTo>
                      <a:pt x="107691" y="219018"/>
                      <a:pt x="109666" y="212487"/>
                      <a:pt x="112173" y="206153"/>
                    </a:cubicBezTo>
                    <a:cubicBezTo>
                      <a:pt x="137346" y="141852"/>
                      <a:pt x="209879" y="110133"/>
                      <a:pt x="274180" y="135306"/>
                    </a:cubicBezTo>
                    <a:cubicBezTo>
                      <a:pt x="306639" y="148013"/>
                      <a:pt x="332321" y="173694"/>
                      <a:pt x="345027" y="206153"/>
                    </a:cubicBezTo>
                    <a:cubicBezTo>
                      <a:pt x="347532" y="212487"/>
                      <a:pt x="349510" y="219018"/>
                      <a:pt x="350933" y="225679"/>
                    </a:cubicBezTo>
                    <a:cubicBezTo>
                      <a:pt x="365373" y="293241"/>
                      <a:pt x="322307" y="359715"/>
                      <a:pt x="254743" y="374155"/>
                    </a:cubicBezTo>
                    <a:cubicBezTo>
                      <a:pt x="187181" y="388595"/>
                      <a:pt x="120706" y="345529"/>
                      <a:pt x="106267" y="277965"/>
                    </a:cubicBezTo>
                    <a:cubicBezTo>
                      <a:pt x="104430" y="269368"/>
                      <a:pt x="103504" y="260601"/>
                      <a:pt x="103505" y="251809"/>
                    </a:cubicBezTo>
                    <a:close/>
                    <a:moveTo>
                      <a:pt x="437674" y="279559"/>
                    </a:moveTo>
                    <a:lnTo>
                      <a:pt x="370554" y="279559"/>
                    </a:lnTo>
                    <a:cubicBezTo>
                      <a:pt x="372332" y="270416"/>
                      <a:pt x="373224" y="261123"/>
                      <a:pt x="373221" y="251809"/>
                    </a:cubicBezTo>
                    <a:cubicBezTo>
                      <a:pt x="373205" y="243046"/>
                      <a:pt x="372408" y="234301"/>
                      <a:pt x="370840" y="225679"/>
                    </a:cubicBezTo>
                    <a:lnTo>
                      <a:pt x="437515" y="225679"/>
                    </a:lnTo>
                    <a:close/>
                    <a:moveTo>
                      <a:pt x="437674" y="206153"/>
                    </a:moveTo>
                    <a:lnTo>
                      <a:pt x="365824" y="206153"/>
                    </a:lnTo>
                    <a:cubicBezTo>
                      <a:pt x="340604" y="130366"/>
                      <a:pt x="258724" y="89373"/>
                      <a:pt x="182938" y="114591"/>
                    </a:cubicBezTo>
                    <a:cubicBezTo>
                      <a:pt x="139696" y="128980"/>
                      <a:pt x="105766" y="162911"/>
                      <a:pt x="91377" y="206153"/>
                    </a:cubicBezTo>
                    <a:lnTo>
                      <a:pt x="19526" y="206153"/>
                    </a:lnTo>
                    <a:lnTo>
                      <a:pt x="19526" y="67564"/>
                    </a:lnTo>
                    <a:lnTo>
                      <a:pt x="437674" y="67564"/>
                    </a:lnTo>
                    <a:close/>
                  </a:path>
                </a:pathLst>
              </a:custGeom>
              <a:solidFill>
                <a:srgbClr val="01347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latin typeface="Arial"/>
                  <a:ea typeface="Arial"/>
                  <a:cs typeface="Arial"/>
                  <a:sym typeface="Arial"/>
                </a:endParaRPr>
              </a:p>
            </p:txBody>
          </p:sp>
          <p:sp>
            <p:nvSpPr>
              <p:cNvPr id="22" name="Google Shape;92;g2adc5f49d3b_7_148">
                <a:extLst>
                  <a:ext uri="{FF2B5EF4-FFF2-40B4-BE49-F238E27FC236}">
                    <a16:creationId xmlns:a16="http://schemas.microsoft.com/office/drawing/2014/main" id="{02A46939-D2F0-5006-ECB7-9A513D97462E}"/>
                  </a:ext>
                </a:extLst>
              </p:cNvPr>
              <p:cNvSpPr/>
              <p:nvPr/>
            </p:nvSpPr>
            <p:spPr>
              <a:xfrm>
                <a:off x="11539503" y="4054760"/>
                <a:ext cx="185229" cy="185229"/>
              </a:xfrm>
              <a:custGeom>
                <a:avLst/>
                <a:gdLst/>
                <a:ahLst/>
                <a:cxnLst/>
                <a:rect l="l" t="t" r="r" b="b"/>
                <a:pathLst>
                  <a:path w="185229" h="185229" extrusionOk="0">
                    <a:moveTo>
                      <a:pt x="54959" y="185230"/>
                    </a:moveTo>
                    <a:lnTo>
                      <a:pt x="130270" y="185230"/>
                    </a:lnTo>
                    <a:lnTo>
                      <a:pt x="130270" y="130270"/>
                    </a:lnTo>
                    <a:lnTo>
                      <a:pt x="185229" y="130270"/>
                    </a:lnTo>
                    <a:lnTo>
                      <a:pt x="185229" y="54959"/>
                    </a:lnTo>
                    <a:lnTo>
                      <a:pt x="130270" y="54959"/>
                    </a:lnTo>
                    <a:lnTo>
                      <a:pt x="130270" y="0"/>
                    </a:lnTo>
                    <a:lnTo>
                      <a:pt x="54959" y="0"/>
                    </a:lnTo>
                    <a:lnTo>
                      <a:pt x="54959" y="54959"/>
                    </a:lnTo>
                    <a:lnTo>
                      <a:pt x="0" y="54959"/>
                    </a:lnTo>
                    <a:lnTo>
                      <a:pt x="0" y="130270"/>
                    </a:lnTo>
                    <a:lnTo>
                      <a:pt x="54959" y="130270"/>
                    </a:lnTo>
                    <a:close/>
                    <a:moveTo>
                      <a:pt x="19590" y="110681"/>
                    </a:moveTo>
                    <a:lnTo>
                      <a:pt x="19590" y="74486"/>
                    </a:lnTo>
                    <a:lnTo>
                      <a:pt x="74486" y="74486"/>
                    </a:lnTo>
                    <a:lnTo>
                      <a:pt x="74486" y="19526"/>
                    </a:lnTo>
                    <a:lnTo>
                      <a:pt x="110744" y="19526"/>
                    </a:lnTo>
                    <a:lnTo>
                      <a:pt x="110744" y="74486"/>
                    </a:lnTo>
                    <a:lnTo>
                      <a:pt x="165640" y="74486"/>
                    </a:lnTo>
                    <a:lnTo>
                      <a:pt x="165640" y="110681"/>
                    </a:lnTo>
                    <a:lnTo>
                      <a:pt x="110744" y="110681"/>
                    </a:lnTo>
                    <a:lnTo>
                      <a:pt x="110744" y="165640"/>
                    </a:lnTo>
                    <a:lnTo>
                      <a:pt x="74486" y="165640"/>
                    </a:lnTo>
                    <a:lnTo>
                      <a:pt x="74486" y="110681"/>
                    </a:lnTo>
                    <a:lnTo>
                      <a:pt x="19590" y="110681"/>
                    </a:lnTo>
                    <a:close/>
                  </a:path>
                </a:pathLst>
              </a:custGeom>
              <a:solidFill>
                <a:srgbClr val="01347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D04A02"/>
                  </a:solidFill>
                  <a:latin typeface="Arial"/>
                  <a:ea typeface="Arial"/>
                  <a:cs typeface="Arial"/>
                  <a:sym typeface="Arial"/>
                </a:endParaRPr>
              </a:p>
            </p:txBody>
          </p:sp>
        </p:grpSp>
        <p:sp>
          <p:nvSpPr>
            <p:cNvPr id="23" name="Google Shape;812;p80">
              <a:extLst>
                <a:ext uri="{FF2B5EF4-FFF2-40B4-BE49-F238E27FC236}">
                  <a16:creationId xmlns:a16="http://schemas.microsoft.com/office/drawing/2014/main" id="{C2FD754B-5E66-4AEC-2146-6F831FAB6F3E}"/>
                </a:ext>
              </a:extLst>
            </p:cNvPr>
            <p:cNvSpPr/>
            <p:nvPr/>
          </p:nvSpPr>
          <p:spPr>
            <a:xfrm>
              <a:off x="1501266" y="3519825"/>
              <a:ext cx="431245" cy="432000"/>
            </a:xfrm>
            <a:custGeom>
              <a:avLst/>
              <a:gdLst/>
              <a:ahLst/>
              <a:cxnLst/>
              <a:rect l="l" t="t" r="r" b="b"/>
              <a:pathLst>
                <a:path w="705" h="705" extrusionOk="0">
                  <a:moveTo>
                    <a:pt x="677" y="256"/>
                  </a:moveTo>
                  <a:lnTo>
                    <a:pt x="637" y="256"/>
                  </a:lnTo>
                  <a:lnTo>
                    <a:pt x="637" y="66"/>
                  </a:lnTo>
                  <a:lnTo>
                    <a:pt x="67" y="66"/>
                  </a:lnTo>
                  <a:lnTo>
                    <a:pt x="67" y="459"/>
                  </a:lnTo>
                  <a:lnTo>
                    <a:pt x="422" y="459"/>
                  </a:lnTo>
                  <a:lnTo>
                    <a:pt x="422" y="494"/>
                  </a:lnTo>
                  <a:lnTo>
                    <a:pt x="32" y="494"/>
                  </a:lnTo>
                  <a:lnTo>
                    <a:pt x="32" y="32"/>
                  </a:lnTo>
                  <a:lnTo>
                    <a:pt x="677" y="32"/>
                  </a:lnTo>
                  <a:lnTo>
                    <a:pt x="677" y="256"/>
                  </a:lnTo>
                  <a:close/>
                  <a:moveTo>
                    <a:pt x="674" y="309"/>
                  </a:moveTo>
                  <a:lnTo>
                    <a:pt x="454" y="309"/>
                  </a:lnTo>
                  <a:lnTo>
                    <a:pt x="454" y="284"/>
                  </a:lnTo>
                  <a:lnTo>
                    <a:pt x="674" y="284"/>
                  </a:lnTo>
                  <a:lnTo>
                    <a:pt x="674" y="309"/>
                  </a:lnTo>
                  <a:close/>
                  <a:moveTo>
                    <a:pt x="674" y="579"/>
                  </a:moveTo>
                  <a:lnTo>
                    <a:pt x="454" y="579"/>
                  </a:lnTo>
                  <a:lnTo>
                    <a:pt x="454" y="338"/>
                  </a:lnTo>
                  <a:lnTo>
                    <a:pt x="674" y="338"/>
                  </a:lnTo>
                  <a:lnTo>
                    <a:pt x="674" y="579"/>
                  </a:lnTo>
                  <a:close/>
                  <a:moveTo>
                    <a:pt x="674" y="675"/>
                  </a:moveTo>
                  <a:lnTo>
                    <a:pt x="454" y="675"/>
                  </a:lnTo>
                  <a:lnTo>
                    <a:pt x="454" y="609"/>
                  </a:lnTo>
                  <a:lnTo>
                    <a:pt x="674" y="609"/>
                  </a:lnTo>
                  <a:lnTo>
                    <a:pt x="674" y="675"/>
                  </a:lnTo>
                  <a:close/>
                  <a:moveTo>
                    <a:pt x="424" y="431"/>
                  </a:moveTo>
                  <a:lnTo>
                    <a:pt x="96" y="431"/>
                  </a:lnTo>
                  <a:lnTo>
                    <a:pt x="96" y="95"/>
                  </a:lnTo>
                  <a:lnTo>
                    <a:pt x="606" y="95"/>
                  </a:lnTo>
                  <a:lnTo>
                    <a:pt x="606" y="256"/>
                  </a:lnTo>
                  <a:lnTo>
                    <a:pt x="424" y="256"/>
                  </a:lnTo>
                  <a:lnTo>
                    <a:pt x="424" y="431"/>
                  </a:lnTo>
                  <a:close/>
                  <a:moveTo>
                    <a:pt x="424" y="552"/>
                  </a:moveTo>
                  <a:lnTo>
                    <a:pt x="277" y="552"/>
                  </a:lnTo>
                  <a:lnTo>
                    <a:pt x="277" y="525"/>
                  </a:lnTo>
                  <a:lnTo>
                    <a:pt x="424" y="525"/>
                  </a:lnTo>
                  <a:lnTo>
                    <a:pt x="424" y="552"/>
                  </a:lnTo>
                  <a:close/>
                  <a:moveTo>
                    <a:pt x="422" y="616"/>
                  </a:moveTo>
                  <a:lnTo>
                    <a:pt x="31" y="616"/>
                  </a:lnTo>
                  <a:lnTo>
                    <a:pt x="31" y="585"/>
                  </a:lnTo>
                  <a:lnTo>
                    <a:pt x="422" y="585"/>
                  </a:lnTo>
                  <a:lnTo>
                    <a:pt x="422" y="616"/>
                  </a:lnTo>
                  <a:close/>
                  <a:moveTo>
                    <a:pt x="705" y="0"/>
                  </a:moveTo>
                  <a:lnTo>
                    <a:pt x="0" y="0"/>
                  </a:lnTo>
                  <a:lnTo>
                    <a:pt x="0" y="525"/>
                  </a:lnTo>
                  <a:lnTo>
                    <a:pt x="247" y="525"/>
                  </a:lnTo>
                  <a:lnTo>
                    <a:pt x="247" y="552"/>
                  </a:lnTo>
                  <a:lnTo>
                    <a:pt x="0" y="552"/>
                  </a:lnTo>
                  <a:lnTo>
                    <a:pt x="0" y="649"/>
                  </a:lnTo>
                  <a:lnTo>
                    <a:pt x="424" y="649"/>
                  </a:lnTo>
                  <a:lnTo>
                    <a:pt x="424" y="705"/>
                  </a:lnTo>
                  <a:lnTo>
                    <a:pt x="705" y="705"/>
                  </a:lnTo>
                  <a:lnTo>
                    <a:pt x="705" y="0"/>
                  </a:lnTo>
                  <a:close/>
                  <a:moveTo>
                    <a:pt x="548" y="658"/>
                  </a:moveTo>
                  <a:lnTo>
                    <a:pt x="580" y="658"/>
                  </a:lnTo>
                  <a:lnTo>
                    <a:pt x="580" y="627"/>
                  </a:lnTo>
                  <a:lnTo>
                    <a:pt x="548" y="627"/>
                  </a:lnTo>
                  <a:lnTo>
                    <a:pt x="548" y="658"/>
                  </a:lnTo>
                  <a:close/>
                </a:path>
              </a:pathLst>
            </a:custGeom>
            <a:solidFill>
              <a:srgbClr val="013476"/>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b="1">
                <a:solidFill>
                  <a:schemeClr val="accent1"/>
                </a:solidFill>
              </a:endParaRPr>
            </a:p>
          </p:txBody>
        </p:sp>
        <p:sp>
          <p:nvSpPr>
            <p:cNvPr id="24" name="Google Shape;1044;p84">
              <a:extLst>
                <a:ext uri="{FF2B5EF4-FFF2-40B4-BE49-F238E27FC236}">
                  <a16:creationId xmlns:a16="http://schemas.microsoft.com/office/drawing/2014/main" id="{06D9A21B-6905-297B-CF1D-94AEC858F3B3}"/>
                </a:ext>
              </a:extLst>
            </p:cNvPr>
            <p:cNvSpPr/>
            <p:nvPr/>
          </p:nvSpPr>
          <p:spPr>
            <a:xfrm>
              <a:off x="1501266" y="5055415"/>
              <a:ext cx="431245" cy="432000"/>
            </a:xfrm>
            <a:custGeom>
              <a:avLst/>
              <a:gdLst/>
              <a:ahLst/>
              <a:cxnLst/>
              <a:rect l="l" t="t" r="r" b="b"/>
              <a:pathLst>
                <a:path w="704" h="706" extrusionOk="0">
                  <a:moveTo>
                    <a:pt x="0" y="0"/>
                  </a:moveTo>
                  <a:lnTo>
                    <a:pt x="0" y="706"/>
                  </a:lnTo>
                  <a:lnTo>
                    <a:pt x="704" y="706"/>
                  </a:lnTo>
                  <a:lnTo>
                    <a:pt x="704" y="0"/>
                  </a:lnTo>
                  <a:lnTo>
                    <a:pt x="0" y="0"/>
                  </a:lnTo>
                  <a:close/>
                  <a:moveTo>
                    <a:pt x="673" y="676"/>
                  </a:moveTo>
                  <a:lnTo>
                    <a:pt x="31" y="676"/>
                  </a:lnTo>
                  <a:lnTo>
                    <a:pt x="31" y="31"/>
                  </a:lnTo>
                  <a:lnTo>
                    <a:pt x="673" y="31"/>
                  </a:lnTo>
                  <a:lnTo>
                    <a:pt x="673" y="676"/>
                  </a:lnTo>
                  <a:close/>
                  <a:moveTo>
                    <a:pt x="136" y="619"/>
                  </a:moveTo>
                  <a:lnTo>
                    <a:pt x="280" y="619"/>
                  </a:lnTo>
                  <a:lnTo>
                    <a:pt x="424" y="619"/>
                  </a:lnTo>
                  <a:lnTo>
                    <a:pt x="568" y="619"/>
                  </a:lnTo>
                  <a:lnTo>
                    <a:pt x="568" y="377"/>
                  </a:lnTo>
                  <a:lnTo>
                    <a:pt x="645" y="377"/>
                  </a:lnTo>
                  <a:lnTo>
                    <a:pt x="354" y="82"/>
                  </a:lnTo>
                  <a:lnTo>
                    <a:pt x="57" y="377"/>
                  </a:lnTo>
                  <a:lnTo>
                    <a:pt x="136" y="377"/>
                  </a:lnTo>
                  <a:lnTo>
                    <a:pt x="136" y="619"/>
                  </a:lnTo>
                  <a:close/>
                  <a:moveTo>
                    <a:pt x="310" y="588"/>
                  </a:moveTo>
                  <a:lnTo>
                    <a:pt x="310" y="469"/>
                  </a:lnTo>
                  <a:lnTo>
                    <a:pt x="394" y="469"/>
                  </a:lnTo>
                  <a:lnTo>
                    <a:pt x="394" y="588"/>
                  </a:lnTo>
                  <a:lnTo>
                    <a:pt x="310" y="588"/>
                  </a:lnTo>
                  <a:close/>
                  <a:moveTo>
                    <a:pt x="131" y="348"/>
                  </a:moveTo>
                  <a:lnTo>
                    <a:pt x="354" y="125"/>
                  </a:lnTo>
                  <a:lnTo>
                    <a:pt x="574" y="348"/>
                  </a:lnTo>
                  <a:lnTo>
                    <a:pt x="538" y="348"/>
                  </a:lnTo>
                  <a:lnTo>
                    <a:pt x="538" y="588"/>
                  </a:lnTo>
                  <a:lnTo>
                    <a:pt x="424" y="588"/>
                  </a:lnTo>
                  <a:lnTo>
                    <a:pt x="424" y="439"/>
                  </a:lnTo>
                  <a:lnTo>
                    <a:pt x="280" y="439"/>
                  </a:lnTo>
                  <a:lnTo>
                    <a:pt x="280" y="588"/>
                  </a:lnTo>
                  <a:lnTo>
                    <a:pt x="166" y="588"/>
                  </a:lnTo>
                  <a:lnTo>
                    <a:pt x="166" y="348"/>
                  </a:lnTo>
                  <a:lnTo>
                    <a:pt x="131" y="348"/>
                  </a:lnTo>
                  <a:close/>
                </a:path>
              </a:pathLst>
            </a:custGeom>
            <a:solidFill>
              <a:srgbClr val="013476"/>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700" b="1">
                <a:solidFill>
                  <a:schemeClr val="accent1"/>
                </a:solidFill>
              </a:endParaRPr>
            </a:p>
          </p:txBody>
        </p:sp>
        <p:sp>
          <p:nvSpPr>
            <p:cNvPr id="26" name="TextBox 25">
              <a:extLst>
                <a:ext uri="{FF2B5EF4-FFF2-40B4-BE49-F238E27FC236}">
                  <a16:creationId xmlns:a16="http://schemas.microsoft.com/office/drawing/2014/main" id="{9A682965-A468-EB21-8361-FF52CB07C7A9}"/>
                </a:ext>
              </a:extLst>
            </p:cNvPr>
            <p:cNvSpPr txBox="1"/>
            <p:nvPr/>
          </p:nvSpPr>
          <p:spPr>
            <a:xfrm>
              <a:off x="2143607" y="2772106"/>
              <a:ext cx="7999310" cy="292388"/>
            </a:xfrm>
            <a:prstGeom prst="rect">
              <a:avLst/>
            </a:prstGeom>
            <a:noFill/>
          </p:spPr>
          <p:txBody>
            <a:bodyPr wrap="square">
              <a:spAutoFit/>
            </a:bodyPr>
            <a:lstStyle/>
            <a:p>
              <a:r>
                <a:rPr lang="el-GR" sz="1300" b="1" dirty="0" err="1"/>
                <a:t>Τηλεδιάγνωση</a:t>
              </a:r>
              <a:r>
                <a:rPr lang="el-GR" sz="1300" dirty="0"/>
                <a:t>: Έγκαιρη και άμεση φροντίδα για βελτιωμένη υγειονομική αντιμετώπιση</a:t>
              </a:r>
            </a:p>
          </p:txBody>
        </p:sp>
        <p:sp>
          <p:nvSpPr>
            <p:cNvPr id="27" name="Google Shape;1903;p98">
              <a:extLst>
                <a:ext uri="{FF2B5EF4-FFF2-40B4-BE49-F238E27FC236}">
                  <a16:creationId xmlns:a16="http://schemas.microsoft.com/office/drawing/2014/main" id="{2FB3127E-6C4D-D1DB-6B44-FB7AA6A46277}"/>
                </a:ext>
              </a:extLst>
            </p:cNvPr>
            <p:cNvSpPr/>
            <p:nvPr/>
          </p:nvSpPr>
          <p:spPr>
            <a:xfrm>
              <a:off x="1501266" y="4277588"/>
              <a:ext cx="432000" cy="432000"/>
            </a:xfrm>
            <a:custGeom>
              <a:avLst/>
              <a:gdLst/>
              <a:ahLst/>
              <a:cxnLst/>
              <a:rect l="l" t="t" r="r" b="b"/>
              <a:pathLst>
                <a:path w="153" h="153" extrusionOk="0">
                  <a:moveTo>
                    <a:pt x="0" y="0"/>
                  </a:moveTo>
                  <a:lnTo>
                    <a:pt x="0" y="153"/>
                  </a:lnTo>
                  <a:lnTo>
                    <a:pt x="153" y="153"/>
                  </a:lnTo>
                  <a:lnTo>
                    <a:pt x="153" y="0"/>
                  </a:lnTo>
                  <a:lnTo>
                    <a:pt x="0" y="0"/>
                  </a:lnTo>
                  <a:close/>
                  <a:moveTo>
                    <a:pt x="147" y="147"/>
                  </a:moveTo>
                  <a:lnTo>
                    <a:pt x="7" y="147"/>
                  </a:lnTo>
                  <a:lnTo>
                    <a:pt x="7" y="7"/>
                  </a:lnTo>
                  <a:lnTo>
                    <a:pt x="26" y="7"/>
                  </a:lnTo>
                  <a:lnTo>
                    <a:pt x="26" y="17"/>
                  </a:lnTo>
                  <a:lnTo>
                    <a:pt x="18" y="17"/>
                  </a:lnTo>
                  <a:lnTo>
                    <a:pt x="18" y="42"/>
                  </a:lnTo>
                  <a:lnTo>
                    <a:pt x="26" y="42"/>
                  </a:lnTo>
                  <a:lnTo>
                    <a:pt x="26" y="69"/>
                  </a:lnTo>
                  <a:lnTo>
                    <a:pt x="18" y="69"/>
                  </a:lnTo>
                  <a:lnTo>
                    <a:pt x="18" y="95"/>
                  </a:lnTo>
                  <a:lnTo>
                    <a:pt x="43" y="95"/>
                  </a:lnTo>
                  <a:lnTo>
                    <a:pt x="43" y="85"/>
                  </a:lnTo>
                  <a:lnTo>
                    <a:pt x="58" y="85"/>
                  </a:lnTo>
                  <a:lnTo>
                    <a:pt x="58" y="112"/>
                  </a:lnTo>
                  <a:lnTo>
                    <a:pt x="49" y="112"/>
                  </a:lnTo>
                  <a:lnTo>
                    <a:pt x="49" y="137"/>
                  </a:lnTo>
                  <a:lnTo>
                    <a:pt x="58" y="137"/>
                  </a:lnTo>
                  <a:lnTo>
                    <a:pt x="65" y="137"/>
                  </a:lnTo>
                  <a:lnTo>
                    <a:pt x="74" y="137"/>
                  </a:lnTo>
                  <a:lnTo>
                    <a:pt x="74" y="128"/>
                  </a:lnTo>
                  <a:lnTo>
                    <a:pt x="97" y="128"/>
                  </a:lnTo>
                  <a:lnTo>
                    <a:pt x="97" y="95"/>
                  </a:lnTo>
                  <a:lnTo>
                    <a:pt x="106" y="95"/>
                  </a:lnTo>
                  <a:lnTo>
                    <a:pt x="106" y="69"/>
                  </a:lnTo>
                  <a:lnTo>
                    <a:pt x="97" y="69"/>
                  </a:lnTo>
                  <a:lnTo>
                    <a:pt x="97" y="59"/>
                  </a:lnTo>
                  <a:lnTo>
                    <a:pt x="112" y="59"/>
                  </a:lnTo>
                  <a:lnTo>
                    <a:pt x="112" y="69"/>
                  </a:lnTo>
                  <a:lnTo>
                    <a:pt x="137" y="69"/>
                  </a:lnTo>
                  <a:lnTo>
                    <a:pt x="137" y="59"/>
                  </a:lnTo>
                  <a:lnTo>
                    <a:pt x="147" y="59"/>
                  </a:lnTo>
                  <a:lnTo>
                    <a:pt x="147" y="147"/>
                  </a:lnTo>
                  <a:close/>
                  <a:moveTo>
                    <a:pt x="36" y="23"/>
                  </a:moveTo>
                  <a:lnTo>
                    <a:pt x="36" y="36"/>
                  </a:lnTo>
                  <a:lnTo>
                    <a:pt x="24" y="36"/>
                  </a:lnTo>
                  <a:lnTo>
                    <a:pt x="24" y="23"/>
                  </a:lnTo>
                  <a:lnTo>
                    <a:pt x="36" y="23"/>
                  </a:lnTo>
                  <a:close/>
                  <a:moveTo>
                    <a:pt x="36" y="76"/>
                  </a:moveTo>
                  <a:lnTo>
                    <a:pt x="36" y="89"/>
                  </a:lnTo>
                  <a:lnTo>
                    <a:pt x="24" y="89"/>
                  </a:lnTo>
                  <a:lnTo>
                    <a:pt x="24" y="76"/>
                  </a:lnTo>
                  <a:lnTo>
                    <a:pt x="36" y="76"/>
                  </a:lnTo>
                  <a:close/>
                  <a:moveTo>
                    <a:pt x="68" y="118"/>
                  </a:moveTo>
                  <a:lnTo>
                    <a:pt x="68" y="131"/>
                  </a:lnTo>
                  <a:lnTo>
                    <a:pt x="55" y="131"/>
                  </a:lnTo>
                  <a:lnTo>
                    <a:pt x="55" y="118"/>
                  </a:lnTo>
                  <a:lnTo>
                    <a:pt x="68" y="118"/>
                  </a:lnTo>
                  <a:close/>
                  <a:moveTo>
                    <a:pt x="87" y="89"/>
                  </a:moveTo>
                  <a:lnTo>
                    <a:pt x="87" y="76"/>
                  </a:lnTo>
                  <a:lnTo>
                    <a:pt x="100" y="76"/>
                  </a:lnTo>
                  <a:lnTo>
                    <a:pt x="100" y="89"/>
                  </a:lnTo>
                  <a:lnTo>
                    <a:pt x="87" y="89"/>
                  </a:lnTo>
                  <a:close/>
                  <a:moveTo>
                    <a:pt x="119" y="62"/>
                  </a:moveTo>
                  <a:lnTo>
                    <a:pt x="119" y="50"/>
                  </a:lnTo>
                  <a:lnTo>
                    <a:pt x="131" y="50"/>
                  </a:lnTo>
                  <a:lnTo>
                    <a:pt x="131" y="62"/>
                  </a:lnTo>
                  <a:lnTo>
                    <a:pt x="119" y="62"/>
                  </a:lnTo>
                  <a:close/>
                  <a:moveTo>
                    <a:pt x="147" y="53"/>
                  </a:moveTo>
                  <a:lnTo>
                    <a:pt x="137" y="53"/>
                  </a:lnTo>
                  <a:lnTo>
                    <a:pt x="137" y="43"/>
                  </a:lnTo>
                  <a:lnTo>
                    <a:pt x="112" y="43"/>
                  </a:lnTo>
                  <a:lnTo>
                    <a:pt x="112" y="53"/>
                  </a:lnTo>
                  <a:lnTo>
                    <a:pt x="90" y="53"/>
                  </a:lnTo>
                  <a:lnTo>
                    <a:pt x="90" y="69"/>
                  </a:lnTo>
                  <a:lnTo>
                    <a:pt x="81" y="69"/>
                  </a:lnTo>
                  <a:lnTo>
                    <a:pt x="81" y="95"/>
                  </a:lnTo>
                  <a:lnTo>
                    <a:pt x="90" y="95"/>
                  </a:lnTo>
                  <a:lnTo>
                    <a:pt x="90" y="121"/>
                  </a:lnTo>
                  <a:lnTo>
                    <a:pt x="74" y="121"/>
                  </a:lnTo>
                  <a:lnTo>
                    <a:pt x="74" y="112"/>
                  </a:lnTo>
                  <a:lnTo>
                    <a:pt x="65" y="112"/>
                  </a:lnTo>
                  <a:lnTo>
                    <a:pt x="65" y="112"/>
                  </a:lnTo>
                  <a:lnTo>
                    <a:pt x="65" y="79"/>
                  </a:lnTo>
                  <a:lnTo>
                    <a:pt x="43" y="79"/>
                  </a:lnTo>
                  <a:lnTo>
                    <a:pt x="43" y="69"/>
                  </a:lnTo>
                  <a:lnTo>
                    <a:pt x="34" y="69"/>
                  </a:lnTo>
                  <a:lnTo>
                    <a:pt x="34" y="42"/>
                  </a:lnTo>
                  <a:lnTo>
                    <a:pt x="43" y="42"/>
                  </a:lnTo>
                  <a:lnTo>
                    <a:pt x="43" y="17"/>
                  </a:lnTo>
                  <a:lnTo>
                    <a:pt x="34" y="17"/>
                  </a:lnTo>
                  <a:lnTo>
                    <a:pt x="34" y="7"/>
                  </a:lnTo>
                  <a:lnTo>
                    <a:pt x="147" y="7"/>
                  </a:lnTo>
                  <a:lnTo>
                    <a:pt x="147" y="53"/>
                  </a:lnTo>
                  <a:close/>
                </a:path>
              </a:pathLst>
            </a:custGeom>
            <a:solidFill>
              <a:srgbClr val="013476"/>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3600">
                <a:solidFill>
                  <a:schemeClr val="dk1"/>
                </a:solidFill>
                <a:latin typeface="Arial"/>
                <a:ea typeface="Arial"/>
                <a:cs typeface="Arial"/>
                <a:sym typeface="Arial"/>
              </a:endParaRPr>
            </a:p>
          </p:txBody>
        </p:sp>
        <p:sp>
          <p:nvSpPr>
            <p:cNvPr id="30" name="TextBox 29">
              <a:extLst>
                <a:ext uri="{FF2B5EF4-FFF2-40B4-BE49-F238E27FC236}">
                  <a16:creationId xmlns:a16="http://schemas.microsoft.com/office/drawing/2014/main" id="{EB374C3E-53A0-BB3D-3548-340FA349C53C}"/>
                </a:ext>
              </a:extLst>
            </p:cNvPr>
            <p:cNvSpPr txBox="1"/>
            <p:nvPr/>
          </p:nvSpPr>
          <p:spPr>
            <a:xfrm>
              <a:off x="2143607" y="4273613"/>
              <a:ext cx="7999310" cy="492443"/>
            </a:xfrm>
            <a:prstGeom prst="rect">
              <a:avLst/>
            </a:prstGeom>
            <a:noFill/>
          </p:spPr>
          <p:txBody>
            <a:bodyPr wrap="square">
              <a:spAutoFit/>
            </a:bodyPr>
            <a:lstStyle/>
            <a:p>
              <a:r>
                <a:rPr lang="el-GR" sz="1300" b="1" dirty="0" err="1"/>
                <a:t>Τηλεκπαίδευση</a:t>
              </a:r>
              <a:r>
                <a:rPr lang="el-GR" sz="1300" dirty="0"/>
                <a:t>: Σύγχρονη πληροφοριακή υποδομή για την εκπαίδευση και την επαγγελματική κατάρτιση του ιατρικού, νοσηλευτικού και διοικητικού προσωπικού </a:t>
              </a:r>
            </a:p>
          </p:txBody>
        </p:sp>
        <p:sp>
          <p:nvSpPr>
            <p:cNvPr id="32" name="TextBox 31">
              <a:extLst>
                <a:ext uri="{FF2B5EF4-FFF2-40B4-BE49-F238E27FC236}">
                  <a16:creationId xmlns:a16="http://schemas.microsoft.com/office/drawing/2014/main" id="{31DFC4F7-07CE-0C9E-0A5C-BA9CF4075DBE}"/>
                </a:ext>
              </a:extLst>
            </p:cNvPr>
            <p:cNvSpPr txBox="1"/>
            <p:nvPr/>
          </p:nvSpPr>
          <p:spPr>
            <a:xfrm>
              <a:off x="2143607" y="5055415"/>
              <a:ext cx="7999310" cy="292388"/>
            </a:xfrm>
            <a:prstGeom prst="rect">
              <a:avLst/>
            </a:prstGeom>
            <a:noFill/>
          </p:spPr>
          <p:txBody>
            <a:bodyPr wrap="square">
              <a:spAutoFit/>
            </a:bodyPr>
            <a:lstStyle/>
            <a:p>
              <a:r>
                <a:rPr lang="el-GR" sz="1300" dirty="0" err="1"/>
                <a:t>Κατ΄οίκον</a:t>
              </a:r>
              <a:r>
                <a:rPr lang="el-GR" sz="1300" dirty="0"/>
                <a:t> μέριμνα και παρακολούθηση για χρόνια πάσχοντες</a:t>
              </a:r>
            </a:p>
          </p:txBody>
        </p:sp>
        <p:sp>
          <p:nvSpPr>
            <p:cNvPr id="33" name="TextBox 32">
              <a:extLst>
                <a:ext uri="{FF2B5EF4-FFF2-40B4-BE49-F238E27FC236}">
                  <a16:creationId xmlns:a16="http://schemas.microsoft.com/office/drawing/2014/main" id="{E14FDACF-5F42-BA31-2241-C0D82AA59711}"/>
                </a:ext>
              </a:extLst>
            </p:cNvPr>
            <p:cNvSpPr txBox="1"/>
            <p:nvPr/>
          </p:nvSpPr>
          <p:spPr>
            <a:xfrm>
              <a:off x="2143607" y="3496911"/>
              <a:ext cx="8061364" cy="492443"/>
            </a:xfrm>
            <a:prstGeom prst="rect">
              <a:avLst/>
            </a:prstGeom>
            <a:noFill/>
          </p:spPr>
          <p:txBody>
            <a:bodyPr wrap="square">
              <a:spAutoFit/>
            </a:bodyPr>
            <a:lstStyle/>
            <a:p>
              <a:r>
                <a:rPr lang="el-GR" sz="1300" b="1" dirty="0"/>
                <a:t>Τηλεδιάσκεψη</a:t>
              </a:r>
              <a:r>
                <a:rPr lang="el-GR" sz="1300" dirty="0"/>
                <a:t>: Επικοινωνία στελεχών των Μονάδων Υγείας και συντονισμός ηλεκτρονικών συναντήσεων του Διοικητικού και Υγειονομικού προσωπικού</a:t>
              </a:r>
            </a:p>
          </p:txBody>
        </p:sp>
      </p:grpSp>
    </p:spTree>
    <p:extLst>
      <p:ext uri="{BB962C8B-B14F-4D97-AF65-F5344CB8AC3E}">
        <p14:creationId xmlns:p14="http://schemas.microsoft.com/office/powerpoint/2010/main" val="495922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7600" y="225319"/>
            <a:ext cx="11342267" cy="751225"/>
          </a:xfrm>
        </p:spPr>
        <p:txBody>
          <a:bodyPr/>
          <a:lstStyle/>
          <a:p>
            <a:br>
              <a:rPr lang="el-GR" dirty="0"/>
            </a:br>
            <a:endParaRPr lang="el-GR" dirty="0"/>
          </a:p>
        </p:txBody>
      </p:sp>
      <p:grpSp>
        <p:nvGrpSpPr>
          <p:cNvPr id="39" name="Ομάδα 38"/>
          <p:cNvGrpSpPr/>
          <p:nvPr/>
        </p:nvGrpSpPr>
        <p:grpSpPr>
          <a:xfrm>
            <a:off x="1647133" y="1629294"/>
            <a:ext cx="9430727" cy="3944290"/>
            <a:chOff x="327600" y="1710011"/>
            <a:chExt cx="9430727" cy="3882558"/>
          </a:xfrm>
        </p:grpSpPr>
        <p:cxnSp>
          <p:nvCxnSpPr>
            <p:cNvPr id="4" name="Google Shape;789;p10">
              <a:extLst>
                <a:ext uri="{FF2B5EF4-FFF2-40B4-BE49-F238E27FC236}">
                  <a16:creationId xmlns:a16="http://schemas.microsoft.com/office/drawing/2014/main" id="{3B20FE3D-746E-3C7A-8043-62CD5B476807}"/>
                </a:ext>
              </a:extLst>
            </p:cNvPr>
            <p:cNvCxnSpPr/>
            <p:nvPr/>
          </p:nvCxnSpPr>
          <p:spPr>
            <a:xfrm>
              <a:off x="327600" y="3034932"/>
              <a:ext cx="8532000" cy="0"/>
            </a:xfrm>
            <a:prstGeom prst="straightConnector1">
              <a:avLst/>
            </a:prstGeom>
            <a:noFill/>
            <a:ln w="9525" cap="flat" cmpd="sng">
              <a:solidFill>
                <a:srgbClr val="013476"/>
              </a:solidFill>
              <a:prstDash val="dash"/>
              <a:round/>
              <a:headEnd type="none" w="sm" len="sm"/>
              <a:tailEnd type="none" w="sm" len="sm"/>
            </a:ln>
          </p:spPr>
        </p:cxnSp>
        <p:grpSp>
          <p:nvGrpSpPr>
            <p:cNvPr id="5" name="Group 1">
              <a:extLst>
                <a:ext uri="{FF2B5EF4-FFF2-40B4-BE49-F238E27FC236}">
                  <a16:creationId xmlns:a16="http://schemas.microsoft.com/office/drawing/2014/main" id="{80BE29B1-8BD5-9B1B-C54E-290D698468B4}"/>
                </a:ext>
              </a:extLst>
            </p:cNvPr>
            <p:cNvGrpSpPr/>
            <p:nvPr/>
          </p:nvGrpSpPr>
          <p:grpSpPr>
            <a:xfrm>
              <a:off x="327600" y="1710011"/>
              <a:ext cx="1680456" cy="1324921"/>
              <a:chOff x="408251" y="994051"/>
              <a:chExt cx="1680456" cy="1324921"/>
            </a:xfrm>
          </p:grpSpPr>
          <p:sp>
            <p:nvSpPr>
              <p:cNvPr id="6" name="Google Shape;753;p10">
                <a:extLst>
                  <a:ext uri="{FF2B5EF4-FFF2-40B4-BE49-F238E27FC236}">
                    <a16:creationId xmlns:a16="http://schemas.microsoft.com/office/drawing/2014/main" id="{5E491442-5064-B72E-4A58-A5CFB0B9A30A}"/>
                  </a:ext>
                </a:extLst>
              </p:cNvPr>
              <p:cNvSpPr txBox="1"/>
              <p:nvPr/>
            </p:nvSpPr>
            <p:spPr>
              <a:xfrm>
                <a:off x="408251" y="1626515"/>
                <a:ext cx="1680456" cy="69245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l-GR" sz="1300" b="0" i="0" u="none" strike="noStrike" kern="0" cap="none" spc="0" normalizeH="0" baseline="0" noProof="0" dirty="0">
                    <a:ln>
                      <a:noFill/>
                    </a:ln>
                    <a:solidFill>
                      <a:srgbClr val="000000"/>
                    </a:solidFill>
                    <a:effectLst/>
                    <a:uLnTx/>
                    <a:uFillTx/>
                    <a:latin typeface="Arial"/>
                    <a:ea typeface="Arial"/>
                    <a:cs typeface="Arial"/>
                    <a:sym typeface="Arial"/>
                  </a:rPr>
                  <a:t>Σε </a:t>
                </a:r>
                <a:r>
                  <a:rPr kumimoji="0" lang="el-GR" sz="1300" b="1" i="0" u="none" strike="noStrike" kern="0" cap="none" spc="0" normalizeH="0" baseline="0" noProof="0" dirty="0">
                    <a:ln>
                      <a:noFill/>
                    </a:ln>
                    <a:solidFill>
                      <a:srgbClr val="3477B2"/>
                    </a:solidFill>
                    <a:effectLst/>
                    <a:uLnTx/>
                    <a:uFillTx/>
                    <a:latin typeface="Arial"/>
                    <a:cs typeface="Arial"/>
                    <a:sym typeface="Arial"/>
                  </a:rPr>
                  <a:t>327 </a:t>
                </a:r>
                <a:r>
                  <a:rPr kumimoji="0" lang="el-GR" sz="1300" b="0" i="0" u="none" strike="noStrike" kern="0" cap="none" spc="0" normalizeH="0" baseline="0" noProof="0" dirty="0">
                    <a:ln>
                      <a:noFill/>
                    </a:ln>
                    <a:solidFill>
                      <a:srgbClr val="000000"/>
                    </a:solidFill>
                    <a:effectLst/>
                    <a:uLnTx/>
                    <a:uFillTx/>
                    <a:latin typeface="Arial"/>
                    <a:cs typeface="Arial"/>
                    <a:sym typeface="Arial"/>
                  </a:rPr>
                  <a:t>Σταθμούς έχει ολοκληρωθεί η εγκατάσταση</a:t>
                </a:r>
                <a:endParaRPr kumimoji="0" sz="13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7" name="Google Shape;1390;p87">
                <a:extLst>
                  <a:ext uri="{FF2B5EF4-FFF2-40B4-BE49-F238E27FC236}">
                    <a16:creationId xmlns:a16="http://schemas.microsoft.com/office/drawing/2014/main" id="{1250D02D-AB7C-1706-EAA3-C9B6F98462F0}"/>
                  </a:ext>
                </a:extLst>
              </p:cNvPr>
              <p:cNvGrpSpPr>
                <a:grpSpLocks noChangeAspect="1"/>
              </p:cNvGrpSpPr>
              <p:nvPr/>
            </p:nvGrpSpPr>
            <p:grpSpPr>
              <a:xfrm>
                <a:off x="978479" y="994051"/>
                <a:ext cx="540000" cy="540000"/>
                <a:chOff x="729673" y="994045"/>
                <a:chExt cx="457200" cy="457200"/>
              </a:xfrm>
              <a:solidFill>
                <a:srgbClr val="013476"/>
              </a:solidFill>
            </p:grpSpPr>
            <p:sp>
              <p:nvSpPr>
                <p:cNvPr id="8" name="Google Shape;1391;p87">
                  <a:extLst>
                    <a:ext uri="{FF2B5EF4-FFF2-40B4-BE49-F238E27FC236}">
                      <a16:creationId xmlns:a16="http://schemas.microsoft.com/office/drawing/2014/main" id="{529EA34A-D7B0-2F98-9FC8-AB2D5C310A0A}"/>
                    </a:ext>
                  </a:extLst>
                </p:cNvPr>
                <p:cNvSpPr/>
                <p:nvPr/>
              </p:nvSpPr>
              <p:spPr>
                <a:xfrm>
                  <a:off x="729673" y="994045"/>
                  <a:ext cx="457200" cy="457200"/>
                </a:xfrm>
                <a:custGeom>
                  <a:avLst/>
                  <a:gdLst/>
                  <a:ahLst/>
                  <a:cxnLst/>
                  <a:rect l="l" t="t" r="r" b="b"/>
                  <a:pathLst>
                    <a:path w="457200" h="457200" extrusionOk="0">
                      <a:moveTo>
                        <a:pt x="0" y="0"/>
                      </a:moveTo>
                      <a:lnTo>
                        <a:pt x="0" y="457200"/>
                      </a:lnTo>
                      <a:lnTo>
                        <a:pt x="457200" y="457200"/>
                      </a:lnTo>
                      <a:lnTo>
                        <a:pt x="457200" y="0"/>
                      </a:lnTo>
                      <a:close/>
                      <a:moveTo>
                        <a:pt x="151606" y="437356"/>
                      </a:moveTo>
                      <a:lnTo>
                        <a:pt x="151606" y="340519"/>
                      </a:lnTo>
                      <a:lnTo>
                        <a:pt x="218281" y="340519"/>
                      </a:lnTo>
                      <a:lnTo>
                        <a:pt x="218281" y="437356"/>
                      </a:lnTo>
                      <a:close/>
                      <a:moveTo>
                        <a:pt x="238125" y="437356"/>
                      </a:moveTo>
                      <a:lnTo>
                        <a:pt x="238125" y="340519"/>
                      </a:lnTo>
                      <a:lnTo>
                        <a:pt x="304800" y="340519"/>
                      </a:lnTo>
                      <a:lnTo>
                        <a:pt x="304800" y="437356"/>
                      </a:lnTo>
                      <a:close/>
                      <a:moveTo>
                        <a:pt x="437356" y="437356"/>
                      </a:moveTo>
                      <a:lnTo>
                        <a:pt x="381000" y="437356"/>
                      </a:lnTo>
                      <a:lnTo>
                        <a:pt x="381000" y="150813"/>
                      </a:lnTo>
                      <a:lnTo>
                        <a:pt x="297656" y="150813"/>
                      </a:lnTo>
                      <a:cubicBezTo>
                        <a:pt x="297027" y="157710"/>
                        <a:pt x="295144" y="164435"/>
                        <a:pt x="292100" y="170656"/>
                      </a:cubicBezTo>
                      <a:lnTo>
                        <a:pt x="361156" y="170656"/>
                      </a:lnTo>
                      <a:lnTo>
                        <a:pt x="361156" y="437356"/>
                      </a:lnTo>
                      <a:lnTo>
                        <a:pt x="324644" y="437356"/>
                      </a:lnTo>
                      <a:lnTo>
                        <a:pt x="324644" y="320675"/>
                      </a:lnTo>
                      <a:lnTo>
                        <a:pt x="131763" y="320675"/>
                      </a:lnTo>
                      <a:lnTo>
                        <a:pt x="131763" y="437356"/>
                      </a:lnTo>
                      <a:lnTo>
                        <a:pt x="95250" y="437356"/>
                      </a:lnTo>
                      <a:lnTo>
                        <a:pt x="95250" y="170656"/>
                      </a:lnTo>
                      <a:lnTo>
                        <a:pt x="164306" y="170656"/>
                      </a:lnTo>
                      <a:cubicBezTo>
                        <a:pt x="179495" y="205945"/>
                        <a:pt x="220416" y="222240"/>
                        <a:pt x="255705" y="207051"/>
                      </a:cubicBezTo>
                      <a:cubicBezTo>
                        <a:pt x="272044" y="200019"/>
                        <a:pt x="285068" y="186995"/>
                        <a:pt x="292100" y="170656"/>
                      </a:cubicBezTo>
                      <a:cubicBezTo>
                        <a:pt x="295144" y="164435"/>
                        <a:pt x="297027" y="157710"/>
                        <a:pt x="297656" y="150813"/>
                      </a:cubicBezTo>
                      <a:lnTo>
                        <a:pt x="297656" y="150813"/>
                      </a:lnTo>
                      <a:cubicBezTo>
                        <a:pt x="297656" y="148431"/>
                        <a:pt x="298450" y="145256"/>
                        <a:pt x="298450" y="142875"/>
                      </a:cubicBezTo>
                      <a:cubicBezTo>
                        <a:pt x="298450" y="104298"/>
                        <a:pt x="267177" y="73025"/>
                        <a:pt x="228600" y="73025"/>
                      </a:cubicBezTo>
                      <a:cubicBezTo>
                        <a:pt x="190023" y="73025"/>
                        <a:pt x="158750" y="104298"/>
                        <a:pt x="158750" y="142875"/>
                      </a:cubicBezTo>
                      <a:lnTo>
                        <a:pt x="158750" y="150813"/>
                      </a:lnTo>
                      <a:lnTo>
                        <a:pt x="76200" y="150813"/>
                      </a:lnTo>
                      <a:lnTo>
                        <a:pt x="76200" y="437356"/>
                      </a:lnTo>
                      <a:lnTo>
                        <a:pt x="19050" y="437356"/>
                      </a:lnTo>
                      <a:lnTo>
                        <a:pt x="19050" y="19050"/>
                      </a:lnTo>
                      <a:lnTo>
                        <a:pt x="437356" y="19050"/>
                      </a:lnTo>
                      <a:lnTo>
                        <a:pt x="437356" y="437356"/>
                      </a:lnTo>
                      <a:close/>
                      <a:moveTo>
                        <a:pt x="178594" y="150813"/>
                      </a:moveTo>
                      <a:cubicBezTo>
                        <a:pt x="178594" y="148431"/>
                        <a:pt x="177800" y="145256"/>
                        <a:pt x="177800" y="142875"/>
                      </a:cubicBezTo>
                      <a:cubicBezTo>
                        <a:pt x="177991" y="114898"/>
                        <a:pt x="200623" y="92266"/>
                        <a:pt x="228600" y="92075"/>
                      </a:cubicBezTo>
                      <a:cubicBezTo>
                        <a:pt x="256419" y="92337"/>
                        <a:pt x="278782" y="115056"/>
                        <a:pt x="278606" y="142875"/>
                      </a:cubicBezTo>
                      <a:cubicBezTo>
                        <a:pt x="278736" y="145545"/>
                        <a:pt x="278469" y="148221"/>
                        <a:pt x="277813" y="150813"/>
                      </a:cubicBezTo>
                      <a:lnTo>
                        <a:pt x="277813" y="150813"/>
                      </a:lnTo>
                      <a:cubicBezTo>
                        <a:pt x="276850" y="157982"/>
                        <a:pt x="274123" y="164801"/>
                        <a:pt x="269875" y="170656"/>
                      </a:cubicBezTo>
                      <a:cubicBezTo>
                        <a:pt x="260821" y="184634"/>
                        <a:pt x="245253" y="193017"/>
                        <a:pt x="228600" y="192881"/>
                      </a:cubicBezTo>
                      <a:cubicBezTo>
                        <a:pt x="211730" y="193029"/>
                        <a:pt x="195918" y="184675"/>
                        <a:pt x="186531" y="170656"/>
                      </a:cubicBezTo>
                      <a:lnTo>
                        <a:pt x="186531" y="170656"/>
                      </a:lnTo>
                      <a:cubicBezTo>
                        <a:pt x="182610" y="164626"/>
                        <a:pt x="179913" y="157884"/>
                        <a:pt x="178594" y="150813"/>
                      </a:cubicBezTo>
                      <a:close/>
                    </a:path>
                  </a:pathLst>
                </a:custGeom>
                <a:grp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13476"/>
                    </a:solidFill>
                    <a:effectLst/>
                    <a:uLnTx/>
                    <a:uFillTx/>
                    <a:latin typeface="Arial"/>
                    <a:cs typeface="Arial"/>
                    <a:sym typeface="Arial"/>
                  </a:endParaRPr>
                </a:p>
              </p:txBody>
            </p:sp>
            <p:sp>
              <p:nvSpPr>
                <p:cNvPr id="9" name="Google Shape;1392;p87">
                  <a:extLst>
                    <a:ext uri="{FF2B5EF4-FFF2-40B4-BE49-F238E27FC236}">
                      <a16:creationId xmlns:a16="http://schemas.microsoft.com/office/drawing/2014/main" id="{C3CC7387-4004-4E46-5298-13737FCBDF3C}"/>
                    </a:ext>
                  </a:extLst>
                </p:cNvPr>
                <p:cNvSpPr/>
                <p:nvPr/>
              </p:nvSpPr>
              <p:spPr>
                <a:xfrm>
                  <a:off x="859212" y="1230233"/>
                  <a:ext cx="198119" cy="15240"/>
                </a:xfrm>
                <a:custGeom>
                  <a:avLst/>
                  <a:gdLst/>
                  <a:ahLst/>
                  <a:cxnLst/>
                  <a:rect l="l" t="t" r="r" b="b"/>
                  <a:pathLst>
                    <a:path w="198119" h="15240" extrusionOk="0">
                      <a:moveTo>
                        <a:pt x="0" y="0"/>
                      </a:moveTo>
                      <a:lnTo>
                        <a:pt x="198120" y="0"/>
                      </a:lnTo>
                      <a:lnTo>
                        <a:pt x="198120" y="15240"/>
                      </a:lnTo>
                      <a:lnTo>
                        <a:pt x="0" y="15240"/>
                      </a:lnTo>
                      <a:lnTo>
                        <a:pt x="0" y="0"/>
                      </a:lnTo>
                      <a:lnTo>
                        <a:pt x="0" y="0"/>
                      </a:lnTo>
                      <a:close/>
                    </a:path>
                  </a:pathLst>
                </a:custGeom>
                <a:grp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13476"/>
                    </a:solidFill>
                    <a:effectLst/>
                    <a:uLnTx/>
                    <a:uFillTx/>
                    <a:latin typeface="Arial"/>
                    <a:cs typeface="Arial"/>
                    <a:sym typeface="Arial"/>
                  </a:endParaRPr>
                </a:p>
              </p:txBody>
            </p:sp>
            <p:sp>
              <p:nvSpPr>
                <p:cNvPr id="10" name="Google Shape;1393;p87">
                  <a:extLst>
                    <a:ext uri="{FF2B5EF4-FFF2-40B4-BE49-F238E27FC236}">
                      <a16:creationId xmlns:a16="http://schemas.microsoft.com/office/drawing/2014/main" id="{D1B1DDC1-11DC-E17F-4D48-5B36AFA26E57}"/>
                    </a:ext>
                  </a:extLst>
                </p:cNvPr>
                <p:cNvSpPr/>
                <p:nvPr/>
              </p:nvSpPr>
              <p:spPr>
                <a:xfrm>
                  <a:off x="859212" y="1260745"/>
                  <a:ext cx="198119" cy="22828"/>
                </a:xfrm>
                <a:custGeom>
                  <a:avLst/>
                  <a:gdLst/>
                  <a:ahLst/>
                  <a:cxnLst/>
                  <a:rect l="l" t="t" r="r" b="b"/>
                  <a:pathLst>
                    <a:path w="198119" h="22828" extrusionOk="0">
                      <a:moveTo>
                        <a:pt x="0" y="0"/>
                      </a:moveTo>
                      <a:lnTo>
                        <a:pt x="198120" y="0"/>
                      </a:lnTo>
                      <a:lnTo>
                        <a:pt x="198120" y="22828"/>
                      </a:lnTo>
                      <a:lnTo>
                        <a:pt x="0" y="22828"/>
                      </a:lnTo>
                      <a:lnTo>
                        <a:pt x="0" y="0"/>
                      </a:lnTo>
                      <a:lnTo>
                        <a:pt x="0" y="0"/>
                      </a:lnTo>
                      <a:close/>
                    </a:path>
                  </a:pathLst>
                </a:custGeom>
                <a:grp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13476"/>
                    </a:solidFill>
                    <a:effectLst/>
                    <a:uLnTx/>
                    <a:uFillTx/>
                    <a:latin typeface="Arial"/>
                    <a:cs typeface="Arial"/>
                    <a:sym typeface="Arial"/>
                  </a:endParaRPr>
                </a:p>
              </p:txBody>
            </p:sp>
            <p:sp>
              <p:nvSpPr>
                <p:cNvPr id="11" name="Google Shape;1394;p87">
                  <a:extLst>
                    <a:ext uri="{FF2B5EF4-FFF2-40B4-BE49-F238E27FC236}">
                      <a16:creationId xmlns:a16="http://schemas.microsoft.com/office/drawing/2014/main" id="{C61C27A9-204F-20AA-6073-D602E34E3D8B}"/>
                    </a:ext>
                  </a:extLst>
                </p:cNvPr>
                <p:cNvSpPr/>
                <p:nvPr/>
              </p:nvSpPr>
              <p:spPr>
                <a:xfrm>
                  <a:off x="927793" y="1108313"/>
                  <a:ext cx="60959" cy="53371"/>
                </a:xfrm>
                <a:custGeom>
                  <a:avLst/>
                  <a:gdLst/>
                  <a:ahLst/>
                  <a:cxnLst/>
                  <a:rect l="l" t="t" r="r" b="b"/>
                  <a:pathLst>
                    <a:path w="60959" h="53371" extrusionOk="0">
                      <a:moveTo>
                        <a:pt x="19622" y="53372"/>
                      </a:moveTo>
                      <a:lnTo>
                        <a:pt x="40799" y="53372"/>
                      </a:lnTo>
                      <a:lnTo>
                        <a:pt x="40799" y="35719"/>
                      </a:lnTo>
                      <a:lnTo>
                        <a:pt x="60960" y="35719"/>
                      </a:lnTo>
                      <a:lnTo>
                        <a:pt x="60960" y="17208"/>
                      </a:lnTo>
                      <a:lnTo>
                        <a:pt x="40799" y="17208"/>
                      </a:lnTo>
                      <a:lnTo>
                        <a:pt x="40799" y="0"/>
                      </a:lnTo>
                      <a:lnTo>
                        <a:pt x="19622" y="0"/>
                      </a:lnTo>
                      <a:lnTo>
                        <a:pt x="19622" y="17208"/>
                      </a:lnTo>
                      <a:lnTo>
                        <a:pt x="0" y="17208"/>
                      </a:lnTo>
                      <a:lnTo>
                        <a:pt x="0" y="35719"/>
                      </a:lnTo>
                      <a:lnTo>
                        <a:pt x="19622" y="35719"/>
                      </a:lnTo>
                      <a:lnTo>
                        <a:pt x="19622" y="53372"/>
                      </a:lnTo>
                      <a:lnTo>
                        <a:pt x="19622" y="53372"/>
                      </a:lnTo>
                      <a:lnTo>
                        <a:pt x="19622" y="53372"/>
                      </a:lnTo>
                      <a:close/>
                    </a:path>
                  </a:pathLst>
                </a:custGeom>
                <a:grp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13476"/>
                    </a:solidFill>
                    <a:effectLst/>
                    <a:uLnTx/>
                    <a:uFillTx/>
                    <a:latin typeface="Arial"/>
                    <a:cs typeface="Arial"/>
                    <a:sym typeface="Arial"/>
                  </a:endParaRPr>
                </a:p>
              </p:txBody>
            </p:sp>
          </p:grpSp>
        </p:grpSp>
        <p:grpSp>
          <p:nvGrpSpPr>
            <p:cNvPr id="12" name="Group 7">
              <a:extLst>
                <a:ext uri="{FF2B5EF4-FFF2-40B4-BE49-F238E27FC236}">
                  <a16:creationId xmlns:a16="http://schemas.microsoft.com/office/drawing/2014/main" id="{2FF66672-2F63-4DC0-6F6C-31BA654BFF9D}"/>
                </a:ext>
              </a:extLst>
            </p:cNvPr>
            <p:cNvGrpSpPr/>
            <p:nvPr/>
          </p:nvGrpSpPr>
          <p:grpSpPr>
            <a:xfrm>
              <a:off x="2368419" y="1710011"/>
              <a:ext cx="1680456" cy="1324921"/>
              <a:chOff x="2663937" y="994051"/>
              <a:chExt cx="1680456" cy="1324921"/>
            </a:xfrm>
          </p:grpSpPr>
          <p:sp>
            <p:nvSpPr>
              <p:cNvPr id="13" name="Google Shape;753;p10">
                <a:extLst>
                  <a:ext uri="{FF2B5EF4-FFF2-40B4-BE49-F238E27FC236}">
                    <a16:creationId xmlns:a16="http://schemas.microsoft.com/office/drawing/2014/main" id="{8285C4CD-BB79-CE2E-7DE1-C4276B091F63}"/>
                  </a:ext>
                </a:extLst>
              </p:cNvPr>
              <p:cNvSpPr txBox="1"/>
              <p:nvPr/>
            </p:nvSpPr>
            <p:spPr>
              <a:xfrm>
                <a:off x="2663937" y="1626515"/>
                <a:ext cx="1680456" cy="69245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l-GR" sz="1300" b="1" i="0" u="none" strike="noStrike" kern="0" cap="none" spc="0" normalizeH="0" baseline="0" noProof="0" dirty="0">
                    <a:ln>
                      <a:noFill/>
                    </a:ln>
                    <a:solidFill>
                      <a:srgbClr val="3477B2"/>
                    </a:solidFill>
                    <a:effectLst/>
                    <a:uLnTx/>
                    <a:uFillTx/>
                    <a:latin typeface="Arial"/>
                    <a:cs typeface="Arial"/>
                    <a:sym typeface="Arial"/>
                  </a:rPr>
                  <a:t>194 </a:t>
                </a:r>
                <a:r>
                  <a:rPr kumimoji="0" lang="el-GR" sz="1300" b="0" i="0" u="none" strike="noStrike" kern="0" cap="none" spc="0" normalizeH="0" baseline="0" noProof="0" dirty="0">
                    <a:ln>
                      <a:noFill/>
                    </a:ln>
                    <a:solidFill>
                      <a:srgbClr val="000000"/>
                    </a:solidFill>
                    <a:effectLst/>
                    <a:uLnTx/>
                    <a:uFillTx/>
                    <a:latin typeface="Arial"/>
                    <a:cs typeface="Arial"/>
                    <a:sym typeface="Arial"/>
                  </a:rPr>
                  <a:t>Σταθμοί ΕΔΙΤ είναι πλήρως λειτουργικοί </a:t>
                </a:r>
                <a:endParaRPr kumimoji="0" sz="13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4" name="Google Shape;1680;p93">
                <a:extLst>
                  <a:ext uri="{FF2B5EF4-FFF2-40B4-BE49-F238E27FC236}">
                    <a16:creationId xmlns:a16="http://schemas.microsoft.com/office/drawing/2014/main" id="{0D9D9AC4-6D47-74F3-7AA7-3716AA4B697C}"/>
                  </a:ext>
                </a:extLst>
              </p:cNvPr>
              <p:cNvSpPr>
                <a:spLocks noChangeAspect="1"/>
              </p:cNvSpPr>
              <p:nvPr/>
            </p:nvSpPr>
            <p:spPr>
              <a:xfrm>
                <a:off x="3234165" y="994051"/>
                <a:ext cx="540000" cy="540000"/>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2" y="551"/>
                    </a:moveTo>
                    <a:cubicBezTo>
                      <a:pt x="25" y="551"/>
                      <a:pt x="25" y="551"/>
                      <a:pt x="25" y="551"/>
                    </a:cubicBezTo>
                    <a:cubicBezTo>
                      <a:pt x="25" y="24"/>
                      <a:pt x="25" y="24"/>
                      <a:pt x="25" y="24"/>
                    </a:cubicBezTo>
                    <a:cubicBezTo>
                      <a:pt x="552" y="24"/>
                      <a:pt x="552" y="24"/>
                      <a:pt x="552" y="24"/>
                    </a:cubicBezTo>
                    <a:lnTo>
                      <a:pt x="552" y="551"/>
                    </a:lnTo>
                    <a:close/>
                    <a:moveTo>
                      <a:pt x="97" y="234"/>
                    </a:moveTo>
                    <a:cubicBezTo>
                      <a:pt x="107" y="234"/>
                      <a:pt x="117" y="230"/>
                      <a:pt x="125" y="223"/>
                    </a:cubicBezTo>
                    <a:cubicBezTo>
                      <a:pt x="206" y="258"/>
                      <a:pt x="206" y="258"/>
                      <a:pt x="206" y="258"/>
                    </a:cubicBezTo>
                    <a:cubicBezTo>
                      <a:pt x="204" y="264"/>
                      <a:pt x="203" y="271"/>
                      <a:pt x="203" y="278"/>
                    </a:cubicBezTo>
                    <a:cubicBezTo>
                      <a:pt x="203" y="293"/>
                      <a:pt x="207" y="306"/>
                      <a:pt x="215" y="318"/>
                    </a:cubicBezTo>
                    <a:cubicBezTo>
                      <a:pt x="160" y="361"/>
                      <a:pt x="160" y="361"/>
                      <a:pt x="160" y="361"/>
                    </a:cubicBezTo>
                    <a:cubicBezTo>
                      <a:pt x="154" y="357"/>
                      <a:pt x="147" y="355"/>
                      <a:pt x="140" y="355"/>
                    </a:cubicBezTo>
                    <a:cubicBezTo>
                      <a:pt x="119" y="355"/>
                      <a:pt x="102" y="372"/>
                      <a:pt x="102" y="393"/>
                    </a:cubicBezTo>
                    <a:cubicBezTo>
                      <a:pt x="102" y="414"/>
                      <a:pt x="119" y="432"/>
                      <a:pt x="140" y="432"/>
                    </a:cubicBezTo>
                    <a:cubicBezTo>
                      <a:pt x="161" y="432"/>
                      <a:pt x="179" y="414"/>
                      <a:pt x="179" y="393"/>
                    </a:cubicBezTo>
                    <a:cubicBezTo>
                      <a:pt x="179" y="389"/>
                      <a:pt x="178" y="385"/>
                      <a:pt x="176" y="380"/>
                    </a:cubicBezTo>
                    <a:cubicBezTo>
                      <a:pt x="232" y="337"/>
                      <a:pt x="232" y="337"/>
                      <a:pt x="232" y="337"/>
                    </a:cubicBezTo>
                    <a:cubicBezTo>
                      <a:pt x="244" y="347"/>
                      <a:pt x="260" y="353"/>
                      <a:pt x="278" y="353"/>
                    </a:cubicBezTo>
                    <a:cubicBezTo>
                      <a:pt x="285" y="353"/>
                      <a:pt x="291" y="352"/>
                      <a:pt x="297" y="350"/>
                    </a:cubicBezTo>
                    <a:cubicBezTo>
                      <a:pt x="348" y="450"/>
                      <a:pt x="348" y="450"/>
                      <a:pt x="348" y="450"/>
                    </a:cubicBezTo>
                    <a:cubicBezTo>
                      <a:pt x="342" y="457"/>
                      <a:pt x="338" y="466"/>
                      <a:pt x="338" y="476"/>
                    </a:cubicBezTo>
                    <a:cubicBezTo>
                      <a:pt x="338" y="497"/>
                      <a:pt x="355" y="514"/>
                      <a:pt x="377" y="514"/>
                    </a:cubicBezTo>
                    <a:cubicBezTo>
                      <a:pt x="398" y="514"/>
                      <a:pt x="415" y="497"/>
                      <a:pt x="415" y="476"/>
                    </a:cubicBezTo>
                    <a:cubicBezTo>
                      <a:pt x="415" y="454"/>
                      <a:pt x="398" y="437"/>
                      <a:pt x="377" y="437"/>
                    </a:cubicBezTo>
                    <a:cubicBezTo>
                      <a:pt x="374" y="437"/>
                      <a:pt x="372" y="437"/>
                      <a:pt x="370" y="438"/>
                    </a:cubicBezTo>
                    <a:cubicBezTo>
                      <a:pt x="320" y="339"/>
                      <a:pt x="320" y="339"/>
                      <a:pt x="320" y="339"/>
                    </a:cubicBezTo>
                    <a:cubicBezTo>
                      <a:pt x="340" y="326"/>
                      <a:pt x="353" y="304"/>
                      <a:pt x="353" y="278"/>
                    </a:cubicBezTo>
                    <a:cubicBezTo>
                      <a:pt x="353" y="278"/>
                      <a:pt x="353" y="278"/>
                      <a:pt x="353" y="277"/>
                    </a:cubicBezTo>
                    <a:cubicBezTo>
                      <a:pt x="447" y="257"/>
                      <a:pt x="447" y="257"/>
                      <a:pt x="447" y="257"/>
                    </a:cubicBezTo>
                    <a:cubicBezTo>
                      <a:pt x="454" y="269"/>
                      <a:pt x="466" y="276"/>
                      <a:pt x="480" y="276"/>
                    </a:cubicBezTo>
                    <a:cubicBezTo>
                      <a:pt x="501" y="276"/>
                      <a:pt x="518" y="258"/>
                      <a:pt x="518" y="237"/>
                    </a:cubicBezTo>
                    <a:cubicBezTo>
                      <a:pt x="518" y="216"/>
                      <a:pt x="501" y="199"/>
                      <a:pt x="480" y="199"/>
                    </a:cubicBezTo>
                    <a:cubicBezTo>
                      <a:pt x="460" y="199"/>
                      <a:pt x="444" y="213"/>
                      <a:pt x="442" y="232"/>
                    </a:cubicBezTo>
                    <a:cubicBezTo>
                      <a:pt x="348" y="252"/>
                      <a:pt x="348" y="252"/>
                      <a:pt x="348" y="252"/>
                    </a:cubicBezTo>
                    <a:cubicBezTo>
                      <a:pt x="339" y="228"/>
                      <a:pt x="317" y="209"/>
                      <a:pt x="291" y="205"/>
                    </a:cubicBezTo>
                    <a:cubicBezTo>
                      <a:pt x="291" y="141"/>
                      <a:pt x="291" y="141"/>
                      <a:pt x="291" y="141"/>
                    </a:cubicBezTo>
                    <a:cubicBezTo>
                      <a:pt x="306" y="136"/>
                      <a:pt x="316" y="121"/>
                      <a:pt x="316" y="105"/>
                    </a:cubicBezTo>
                    <a:cubicBezTo>
                      <a:pt x="316" y="84"/>
                      <a:pt x="299" y="67"/>
                      <a:pt x="278" y="67"/>
                    </a:cubicBezTo>
                    <a:cubicBezTo>
                      <a:pt x="257" y="67"/>
                      <a:pt x="239" y="84"/>
                      <a:pt x="239" y="105"/>
                    </a:cubicBezTo>
                    <a:cubicBezTo>
                      <a:pt x="239" y="121"/>
                      <a:pt x="250" y="136"/>
                      <a:pt x="265" y="141"/>
                    </a:cubicBezTo>
                    <a:cubicBezTo>
                      <a:pt x="265" y="205"/>
                      <a:pt x="265" y="205"/>
                      <a:pt x="265" y="205"/>
                    </a:cubicBezTo>
                    <a:cubicBezTo>
                      <a:pt x="245" y="208"/>
                      <a:pt x="228" y="219"/>
                      <a:pt x="217" y="235"/>
                    </a:cubicBezTo>
                    <a:cubicBezTo>
                      <a:pt x="135" y="199"/>
                      <a:pt x="135" y="199"/>
                      <a:pt x="135" y="199"/>
                    </a:cubicBezTo>
                    <a:cubicBezTo>
                      <a:pt x="135" y="198"/>
                      <a:pt x="135" y="197"/>
                      <a:pt x="135" y="196"/>
                    </a:cubicBezTo>
                    <a:cubicBezTo>
                      <a:pt x="135" y="175"/>
                      <a:pt x="118" y="157"/>
                      <a:pt x="97" y="157"/>
                    </a:cubicBezTo>
                    <a:cubicBezTo>
                      <a:pt x="76" y="157"/>
                      <a:pt x="58" y="175"/>
                      <a:pt x="58" y="196"/>
                    </a:cubicBezTo>
                    <a:cubicBezTo>
                      <a:pt x="58" y="217"/>
                      <a:pt x="76" y="234"/>
                      <a:pt x="97" y="234"/>
                    </a:cubicBezTo>
                    <a:close/>
                    <a:moveTo>
                      <a:pt x="278" y="235"/>
                    </a:moveTo>
                    <a:cubicBezTo>
                      <a:pt x="301" y="235"/>
                      <a:pt x="321" y="255"/>
                      <a:pt x="321" y="278"/>
                    </a:cubicBezTo>
                    <a:cubicBezTo>
                      <a:pt x="321" y="302"/>
                      <a:pt x="301" y="321"/>
                      <a:pt x="278" y="321"/>
                    </a:cubicBezTo>
                    <a:cubicBezTo>
                      <a:pt x="254" y="321"/>
                      <a:pt x="235" y="302"/>
                      <a:pt x="235" y="278"/>
                    </a:cubicBezTo>
                    <a:cubicBezTo>
                      <a:pt x="235" y="255"/>
                      <a:pt x="254" y="235"/>
                      <a:pt x="278" y="235"/>
                    </a:cubicBezTo>
                    <a:close/>
                  </a:path>
                </a:pathLst>
              </a:custGeom>
              <a:solidFill>
                <a:srgbClr val="013476"/>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1" i="0" u="none" strike="noStrike" kern="0" cap="none" spc="0" normalizeH="0" baseline="0" noProof="0">
                  <a:ln>
                    <a:noFill/>
                  </a:ln>
                  <a:solidFill>
                    <a:srgbClr val="4285F4"/>
                  </a:solidFill>
                  <a:effectLst/>
                  <a:uLnTx/>
                  <a:uFillTx/>
                  <a:latin typeface="Arial"/>
                  <a:cs typeface="Arial"/>
                  <a:sym typeface="Arial"/>
                </a:endParaRPr>
              </a:p>
            </p:txBody>
          </p:sp>
        </p:grpSp>
        <p:grpSp>
          <p:nvGrpSpPr>
            <p:cNvPr id="15" name="Group 9">
              <a:extLst>
                <a:ext uri="{FF2B5EF4-FFF2-40B4-BE49-F238E27FC236}">
                  <a16:creationId xmlns:a16="http://schemas.microsoft.com/office/drawing/2014/main" id="{D05378F8-A970-4D9F-2DD6-CE8A33A2C3E8}"/>
                </a:ext>
              </a:extLst>
            </p:cNvPr>
            <p:cNvGrpSpPr/>
            <p:nvPr/>
          </p:nvGrpSpPr>
          <p:grpSpPr>
            <a:xfrm>
              <a:off x="6760495" y="1710011"/>
              <a:ext cx="2140294" cy="1324921"/>
              <a:chOff x="7003706" y="994051"/>
              <a:chExt cx="2140294" cy="1324921"/>
            </a:xfrm>
          </p:grpSpPr>
          <p:sp>
            <p:nvSpPr>
              <p:cNvPr id="16" name="Google Shape;753;p10">
                <a:extLst>
                  <a:ext uri="{FF2B5EF4-FFF2-40B4-BE49-F238E27FC236}">
                    <a16:creationId xmlns:a16="http://schemas.microsoft.com/office/drawing/2014/main" id="{1CB5C9AC-4D26-EC2C-D3D0-D98080F66E52}"/>
                  </a:ext>
                </a:extLst>
              </p:cNvPr>
              <p:cNvSpPr txBox="1"/>
              <p:nvPr/>
            </p:nvSpPr>
            <p:spPr>
              <a:xfrm>
                <a:off x="7003706" y="1626515"/>
                <a:ext cx="2140294" cy="69245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300" dirty="0"/>
                  <a:t>Έχει ολοκληρωθεί η </a:t>
                </a:r>
                <a:r>
                  <a:rPr kumimoji="0" lang="el-GR" sz="1300" b="0" i="0" u="none" strike="noStrike" kern="0" cap="none" spc="0" normalizeH="0" baseline="0" noProof="0" dirty="0">
                    <a:ln>
                      <a:noFill/>
                    </a:ln>
                    <a:solidFill>
                      <a:srgbClr val="000000"/>
                    </a:solidFill>
                    <a:effectLst/>
                    <a:uLnTx/>
                    <a:uFillTx/>
                    <a:latin typeface="Arial"/>
                    <a:ea typeface="Arial"/>
                    <a:cs typeface="Arial"/>
                    <a:sym typeface="Arial"/>
                  </a:rPr>
                  <a:t> εκπαίδευση των Χρηστών</a:t>
                </a:r>
                <a:r>
                  <a:rPr lang="el-GR" sz="1300" dirty="0"/>
                  <a:t> σε </a:t>
                </a:r>
                <a:r>
                  <a:rPr lang="el-GR" sz="1300" b="1" dirty="0">
                    <a:solidFill>
                      <a:srgbClr val="3477B2"/>
                    </a:solidFill>
                  </a:rPr>
                  <a:t>287</a:t>
                </a:r>
                <a:r>
                  <a:rPr lang="el-GR" sz="1300" dirty="0"/>
                  <a:t> Σημεία ΕΔΙΤ</a:t>
                </a:r>
                <a:endParaRPr kumimoji="0" sz="13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7" name="Google Shape;825;p80">
                <a:extLst>
                  <a:ext uri="{FF2B5EF4-FFF2-40B4-BE49-F238E27FC236}">
                    <a16:creationId xmlns:a16="http://schemas.microsoft.com/office/drawing/2014/main" id="{9AB0F813-BD76-FCA2-D095-5584865661E3}"/>
                  </a:ext>
                </a:extLst>
              </p:cNvPr>
              <p:cNvSpPr>
                <a:spLocks noChangeAspect="1"/>
              </p:cNvSpPr>
              <p:nvPr/>
            </p:nvSpPr>
            <p:spPr>
              <a:xfrm>
                <a:off x="7803853" y="994051"/>
                <a:ext cx="540000" cy="540000"/>
              </a:xfrm>
              <a:custGeom>
                <a:avLst/>
                <a:gdLst/>
                <a:ahLst/>
                <a:cxnLst/>
                <a:rect l="l" t="t" r="r" b="b"/>
                <a:pathLst>
                  <a:path w="576" h="576" extrusionOk="0">
                    <a:moveTo>
                      <a:pt x="543" y="494"/>
                    </a:moveTo>
                    <a:cubicBezTo>
                      <a:pt x="543" y="155"/>
                      <a:pt x="543" y="155"/>
                      <a:pt x="543" y="155"/>
                    </a:cubicBezTo>
                    <a:cubicBezTo>
                      <a:pt x="476" y="155"/>
                      <a:pt x="476" y="155"/>
                      <a:pt x="476" y="155"/>
                    </a:cubicBezTo>
                    <a:cubicBezTo>
                      <a:pt x="476" y="41"/>
                      <a:pt x="476" y="41"/>
                      <a:pt x="476" y="41"/>
                    </a:cubicBezTo>
                    <a:cubicBezTo>
                      <a:pt x="264" y="41"/>
                      <a:pt x="264" y="41"/>
                      <a:pt x="264" y="41"/>
                    </a:cubicBezTo>
                    <a:cubicBezTo>
                      <a:pt x="264" y="65"/>
                      <a:pt x="264" y="65"/>
                      <a:pt x="264" y="65"/>
                    </a:cubicBezTo>
                    <a:cubicBezTo>
                      <a:pt x="452" y="65"/>
                      <a:pt x="452" y="65"/>
                      <a:pt x="452" y="65"/>
                    </a:cubicBezTo>
                    <a:cubicBezTo>
                      <a:pt x="452" y="155"/>
                      <a:pt x="452" y="155"/>
                      <a:pt x="452" y="155"/>
                    </a:cubicBezTo>
                    <a:cubicBezTo>
                      <a:pt x="263" y="155"/>
                      <a:pt x="263" y="155"/>
                      <a:pt x="263" y="155"/>
                    </a:cubicBezTo>
                    <a:cubicBezTo>
                      <a:pt x="263" y="180"/>
                      <a:pt x="263" y="180"/>
                      <a:pt x="263" y="180"/>
                    </a:cubicBezTo>
                    <a:cubicBezTo>
                      <a:pt x="519" y="180"/>
                      <a:pt x="519" y="180"/>
                      <a:pt x="519" y="180"/>
                    </a:cubicBezTo>
                    <a:cubicBezTo>
                      <a:pt x="519" y="494"/>
                      <a:pt x="519" y="494"/>
                      <a:pt x="519" y="494"/>
                    </a:cubicBezTo>
                    <a:cubicBezTo>
                      <a:pt x="507" y="494"/>
                      <a:pt x="507" y="494"/>
                      <a:pt x="507" y="494"/>
                    </a:cubicBezTo>
                    <a:cubicBezTo>
                      <a:pt x="502" y="494"/>
                      <a:pt x="502" y="494"/>
                      <a:pt x="502" y="494"/>
                    </a:cubicBezTo>
                    <a:cubicBezTo>
                      <a:pt x="333" y="494"/>
                      <a:pt x="333" y="494"/>
                      <a:pt x="333" y="494"/>
                    </a:cubicBezTo>
                    <a:cubicBezTo>
                      <a:pt x="318" y="494"/>
                      <a:pt x="318" y="494"/>
                      <a:pt x="318" y="494"/>
                    </a:cubicBezTo>
                    <a:cubicBezTo>
                      <a:pt x="57" y="494"/>
                      <a:pt x="57" y="494"/>
                      <a:pt x="57" y="494"/>
                    </a:cubicBezTo>
                    <a:cubicBezTo>
                      <a:pt x="57" y="352"/>
                      <a:pt x="57" y="352"/>
                      <a:pt x="57" y="352"/>
                    </a:cubicBezTo>
                    <a:cubicBezTo>
                      <a:pt x="33" y="352"/>
                      <a:pt x="33" y="352"/>
                      <a:pt x="33" y="352"/>
                    </a:cubicBezTo>
                    <a:cubicBezTo>
                      <a:pt x="33" y="494"/>
                      <a:pt x="33" y="494"/>
                      <a:pt x="33" y="494"/>
                    </a:cubicBezTo>
                    <a:cubicBezTo>
                      <a:pt x="0" y="494"/>
                      <a:pt x="0" y="494"/>
                      <a:pt x="0" y="494"/>
                    </a:cubicBezTo>
                    <a:cubicBezTo>
                      <a:pt x="0" y="576"/>
                      <a:pt x="0" y="576"/>
                      <a:pt x="0" y="576"/>
                    </a:cubicBezTo>
                    <a:cubicBezTo>
                      <a:pt x="576" y="576"/>
                      <a:pt x="576" y="576"/>
                      <a:pt x="576" y="576"/>
                    </a:cubicBezTo>
                    <a:cubicBezTo>
                      <a:pt x="576" y="494"/>
                      <a:pt x="576" y="494"/>
                      <a:pt x="576" y="494"/>
                    </a:cubicBezTo>
                    <a:lnTo>
                      <a:pt x="543" y="494"/>
                    </a:lnTo>
                    <a:close/>
                    <a:moveTo>
                      <a:pt x="552" y="551"/>
                    </a:moveTo>
                    <a:cubicBezTo>
                      <a:pt x="24" y="551"/>
                      <a:pt x="24" y="551"/>
                      <a:pt x="24" y="551"/>
                    </a:cubicBezTo>
                    <a:cubicBezTo>
                      <a:pt x="24" y="518"/>
                      <a:pt x="24" y="518"/>
                      <a:pt x="24" y="518"/>
                    </a:cubicBezTo>
                    <a:cubicBezTo>
                      <a:pt x="318" y="518"/>
                      <a:pt x="318" y="518"/>
                      <a:pt x="318" y="518"/>
                    </a:cubicBezTo>
                    <a:cubicBezTo>
                      <a:pt x="333" y="518"/>
                      <a:pt x="333" y="518"/>
                      <a:pt x="333" y="518"/>
                    </a:cubicBezTo>
                    <a:cubicBezTo>
                      <a:pt x="502" y="518"/>
                      <a:pt x="502" y="518"/>
                      <a:pt x="502" y="518"/>
                    </a:cubicBezTo>
                    <a:cubicBezTo>
                      <a:pt x="507" y="518"/>
                      <a:pt x="507" y="518"/>
                      <a:pt x="507" y="518"/>
                    </a:cubicBezTo>
                    <a:cubicBezTo>
                      <a:pt x="552" y="518"/>
                      <a:pt x="552" y="518"/>
                      <a:pt x="552" y="518"/>
                    </a:cubicBezTo>
                    <a:lnTo>
                      <a:pt x="552" y="551"/>
                    </a:lnTo>
                    <a:close/>
                    <a:moveTo>
                      <a:pt x="466" y="381"/>
                    </a:moveTo>
                    <a:cubicBezTo>
                      <a:pt x="462" y="377"/>
                      <a:pt x="456" y="373"/>
                      <a:pt x="450" y="372"/>
                    </a:cubicBezTo>
                    <a:cubicBezTo>
                      <a:pt x="413" y="361"/>
                      <a:pt x="413" y="361"/>
                      <a:pt x="413" y="361"/>
                    </a:cubicBezTo>
                    <a:cubicBezTo>
                      <a:pt x="409" y="360"/>
                      <a:pt x="404" y="361"/>
                      <a:pt x="400" y="364"/>
                    </a:cubicBezTo>
                    <a:cubicBezTo>
                      <a:pt x="398" y="366"/>
                      <a:pt x="398" y="366"/>
                      <a:pt x="398" y="366"/>
                    </a:cubicBezTo>
                    <a:cubicBezTo>
                      <a:pt x="393" y="370"/>
                      <a:pt x="384" y="370"/>
                      <a:pt x="380" y="366"/>
                    </a:cubicBezTo>
                    <a:cubicBezTo>
                      <a:pt x="377" y="364"/>
                      <a:pt x="377" y="364"/>
                      <a:pt x="377" y="364"/>
                    </a:cubicBezTo>
                    <a:cubicBezTo>
                      <a:pt x="373" y="361"/>
                      <a:pt x="369" y="360"/>
                      <a:pt x="364" y="361"/>
                    </a:cubicBezTo>
                    <a:cubicBezTo>
                      <a:pt x="328" y="372"/>
                      <a:pt x="328" y="372"/>
                      <a:pt x="328" y="372"/>
                    </a:cubicBezTo>
                    <a:cubicBezTo>
                      <a:pt x="315" y="375"/>
                      <a:pt x="305" y="384"/>
                      <a:pt x="300" y="395"/>
                    </a:cubicBezTo>
                    <a:cubicBezTo>
                      <a:pt x="293" y="441"/>
                      <a:pt x="293" y="441"/>
                      <a:pt x="293" y="441"/>
                    </a:cubicBezTo>
                    <a:cubicBezTo>
                      <a:pt x="110" y="441"/>
                      <a:pt x="110" y="441"/>
                      <a:pt x="110" y="441"/>
                    </a:cubicBezTo>
                    <a:cubicBezTo>
                      <a:pt x="110" y="354"/>
                      <a:pt x="110" y="354"/>
                      <a:pt x="110" y="354"/>
                    </a:cubicBezTo>
                    <a:cubicBezTo>
                      <a:pt x="85" y="354"/>
                      <a:pt x="85" y="354"/>
                      <a:pt x="85" y="354"/>
                    </a:cubicBezTo>
                    <a:cubicBezTo>
                      <a:pt x="85" y="465"/>
                      <a:pt x="85" y="465"/>
                      <a:pt x="85" y="465"/>
                    </a:cubicBezTo>
                    <a:cubicBezTo>
                      <a:pt x="491" y="465"/>
                      <a:pt x="491" y="465"/>
                      <a:pt x="491" y="465"/>
                    </a:cubicBezTo>
                    <a:cubicBezTo>
                      <a:pt x="491" y="208"/>
                      <a:pt x="491" y="208"/>
                      <a:pt x="491" y="208"/>
                    </a:cubicBezTo>
                    <a:cubicBezTo>
                      <a:pt x="262" y="208"/>
                      <a:pt x="262" y="208"/>
                      <a:pt x="262" y="208"/>
                    </a:cubicBezTo>
                    <a:cubicBezTo>
                      <a:pt x="262" y="233"/>
                      <a:pt x="262" y="233"/>
                      <a:pt x="262" y="233"/>
                    </a:cubicBezTo>
                    <a:cubicBezTo>
                      <a:pt x="466" y="233"/>
                      <a:pt x="466" y="233"/>
                      <a:pt x="466" y="233"/>
                    </a:cubicBezTo>
                    <a:lnTo>
                      <a:pt x="466" y="381"/>
                    </a:lnTo>
                    <a:close/>
                    <a:moveTo>
                      <a:pt x="318" y="441"/>
                    </a:moveTo>
                    <a:cubicBezTo>
                      <a:pt x="324" y="403"/>
                      <a:pt x="324" y="403"/>
                      <a:pt x="324" y="403"/>
                    </a:cubicBezTo>
                    <a:cubicBezTo>
                      <a:pt x="325" y="400"/>
                      <a:pt x="329" y="397"/>
                      <a:pt x="334" y="395"/>
                    </a:cubicBezTo>
                    <a:cubicBezTo>
                      <a:pt x="365" y="386"/>
                      <a:pt x="365" y="386"/>
                      <a:pt x="365" y="386"/>
                    </a:cubicBezTo>
                    <a:cubicBezTo>
                      <a:pt x="378" y="396"/>
                      <a:pt x="399" y="396"/>
                      <a:pt x="412" y="386"/>
                    </a:cubicBezTo>
                    <a:cubicBezTo>
                      <a:pt x="443" y="395"/>
                      <a:pt x="443" y="395"/>
                      <a:pt x="443" y="395"/>
                    </a:cubicBezTo>
                    <a:cubicBezTo>
                      <a:pt x="448" y="397"/>
                      <a:pt x="452" y="400"/>
                      <a:pt x="454" y="403"/>
                    </a:cubicBezTo>
                    <a:cubicBezTo>
                      <a:pt x="459" y="441"/>
                      <a:pt x="459" y="441"/>
                      <a:pt x="459" y="441"/>
                    </a:cubicBezTo>
                    <a:lnTo>
                      <a:pt x="318" y="441"/>
                    </a:lnTo>
                    <a:close/>
                    <a:moveTo>
                      <a:pt x="419" y="338"/>
                    </a:moveTo>
                    <a:cubicBezTo>
                      <a:pt x="429" y="329"/>
                      <a:pt x="434" y="314"/>
                      <a:pt x="434" y="294"/>
                    </a:cubicBezTo>
                    <a:cubicBezTo>
                      <a:pt x="434" y="270"/>
                      <a:pt x="413" y="251"/>
                      <a:pt x="389" y="251"/>
                    </a:cubicBezTo>
                    <a:cubicBezTo>
                      <a:pt x="364" y="251"/>
                      <a:pt x="343" y="270"/>
                      <a:pt x="343" y="294"/>
                    </a:cubicBezTo>
                    <a:cubicBezTo>
                      <a:pt x="343" y="314"/>
                      <a:pt x="348" y="329"/>
                      <a:pt x="358" y="338"/>
                    </a:cubicBezTo>
                    <a:cubicBezTo>
                      <a:pt x="365" y="345"/>
                      <a:pt x="374" y="352"/>
                      <a:pt x="389" y="352"/>
                    </a:cubicBezTo>
                    <a:cubicBezTo>
                      <a:pt x="403" y="352"/>
                      <a:pt x="412" y="345"/>
                      <a:pt x="419" y="338"/>
                    </a:cubicBezTo>
                    <a:close/>
                    <a:moveTo>
                      <a:pt x="368" y="294"/>
                    </a:moveTo>
                    <a:cubicBezTo>
                      <a:pt x="368" y="284"/>
                      <a:pt x="377" y="275"/>
                      <a:pt x="389" y="275"/>
                    </a:cubicBezTo>
                    <a:cubicBezTo>
                      <a:pt x="400" y="275"/>
                      <a:pt x="409" y="284"/>
                      <a:pt x="409" y="294"/>
                    </a:cubicBezTo>
                    <a:cubicBezTo>
                      <a:pt x="409" y="307"/>
                      <a:pt x="407" y="316"/>
                      <a:pt x="402" y="320"/>
                    </a:cubicBezTo>
                    <a:cubicBezTo>
                      <a:pt x="397" y="326"/>
                      <a:pt x="394" y="328"/>
                      <a:pt x="389" y="328"/>
                    </a:cubicBezTo>
                    <a:cubicBezTo>
                      <a:pt x="383" y="328"/>
                      <a:pt x="381" y="326"/>
                      <a:pt x="375" y="320"/>
                    </a:cubicBezTo>
                    <a:cubicBezTo>
                      <a:pt x="370" y="316"/>
                      <a:pt x="368" y="307"/>
                      <a:pt x="368" y="294"/>
                    </a:cubicBezTo>
                    <a:close/>
                    <a:moveTo>
                      <a:pt x="251" y="269"/>
                    </a:moveTo>
                    <a:cubicBezTo>
                      <a:pt x="251" y="0"/>
                      <a:pt x="251" y="0"/>
                      <a:pt x="251" y="0"/>
                    </a:cubicBezTo>
                    <a:cubicBezTo>
                      <a:pt x="0" y="0"/>
                      <a:pt x="0" y="0"/>
                      <a:pt x="0" y="0"/>
                    </a:cubicBezTo>
                    <a:cubicBezTo>
                      <a:pt x="0" y="342"/>
                      <a:pt x="0" y="342"/>
                      <a:pt x="0" y="342"/>
                    </a:cubicBezTo>
                    <a:cubicBezTo>
                      <a:pt x="325" y="342"/>
                      <a:pt x="325" y="342"/>
                      <a:pt x="325" y="342"/>
                    </a:cubicBezTo>
                    <a:lnTo>
                      <a:pt x="251" y="269"/>
                    </a:lnTo>
                    <a:close/>
                    <a:moveTo>
                      <a:pt x="24" y="24"/>
                    </a:moveTo>
                    <a:cubicBezTo>
                      <a:pt x="227" y="24"/>
                      <a:pt x="227" y="24"/>
                      <a:pt x="227" y="24"/>
                    </a:cubicBezTo>
                    <a:cubicBezTo>
                      <a:pt x="227" y="279"/>
                      <a:pt x="227" y="279"/>
                      <a:pt x="227" y="279"/>
                    </a:cubicBezTo>
                    <a:cubicBezTo>
                      <a:pt x="266" y="317"/>
                      <a:pt x="266" y="317"/>
                      <a:pt x="266" y="317"/>
                    </a:cubicBezTo>
                    <a:cubicBezTo>
                      <a:pt x="24" y="317"/>
                      <a:pt x="24" y="317"/>
                      <a:pt x="24" y="317"/>
                    </a:cubicBezTo>
                    <a:lnTo>
                      <a:pt x="24" y="24"/>
                    </a:lnTo>
                    <a:close/>
                    <a:moveTo>
                      <a:pt x="47" y="59"/>
                    </a:moveTo>
                    <a:cubicBezTo>
                      <a:pt x="205" y="59"/>
                      <a:pt x="205" y="59"/>
                      <a:pt x="205" y="59"/>
                    </a:cubicBezTo>
                    <a:cubicBezTo>
                      <a:pt x="205" y="84"/>
                      <a:pt x="205" y="84"/>
                      <a:pt x="205" y="84"/>
                    </a:cubicBezTo>
                    <a:cubicBezTo>
                      <a:pt x="47" y="84"/>
                      <a:pt x="47" y="84"/>
                      <a:pt x="47" y="84"/>
                    </a:cubicBezTo>
                    <a:lnTo>
                      <a:pt x="47" y="59"/>
                    </a:lnTo>
                    <a:close/>
                    <a:moveTo>
                      <a:pt x="426" y="98"/>
                    </a:moveTo>
                    <a:cubicBezTo>
                      <a:pt x="426" y="122"/>
                      <a:pt x="426" y="122"/>
                      <a:pt x="426" y="122"/>
                    </a:cubicBezTo>
                    <a:cubicBezTo>
                      <a:pt x="361" y="122"/>
                      <a:pt x="361" y="122"/>
                      <a:pt x="361" y="122"/>
                    </a:cubicBezTo>
                    <a:cubicBezTo>
                      <a:pt x="361" y="98"/>
                      <a:pt x="361" y="98"/>
                      <a:pt x="361" y="98"/>
                    </a:cubicBezTo>
                    <a:lnTo>
                      <a:pt x="426" y="98"/>
                    </a:lnTo>
                    <a:close/>
                    <a:moveTo>
                      <a:pt x="329" y="122"/>
                    </a:moveTo>
                    <a:cubicBezTo>
                      <a:pt x="264" y="122"/>
                      <a:pt x="264" y="122"/>
                      <a:pt x="264" y="122"/>
                    </a:cubicBezTo>
                    <a:cubicBezTo>
                      <a:pt x="264" y="98"/>
                      <a:pt x="264" y="98"/>
                      <a:pt x="264" y="98"/>
                    </a:cubicBezTo>
                    <a:cubicBezTo>
                      <a:pt x="329" y="98"/>
                      <a:pt x="329" y="98"/>
                      <a:pt x="329" y="98"/>
                    </a:cubicBezTo>
                    <a:lnTo>
                      <a:pt x="329" y="122"/>
                    </a:lnTo>
                    <a:close/>
                    <a:moveTo>
                      <a:pt x="95" y="150"/>
                    </a:moveTo>
                    <a:cubicBezTo>
                      <a:pt x="47" y="150"/>
                      <a:pt x="47" y="150"/>
                      <a:pt x="47" y="150"/>
                    </a:cubicBezTo>
                    <a:cubicBezTo>
                      <a:pt x="47" y="126"/>
                      <a:pt x="47" y="126"/>
                      <a:pt x="47" y="126"/>
                    </a:cubicBezTo>
                    <a:cubicBezTo>
                      <a:pt x="95" y="126"/>
                      <a:pt x="95" y="126"/>
                      <a:pt x="95" y="126"/>
                    </a:cubicBezTo>
                    <a:lnTo>
                      <a:pt x="95" y="150"/>
                    </a:lnTo>
                    <a:close/>
                    <a:moveTo>
                      <a:pt x="126" y="126"/>
                    </a:moveTo>
                    <a:cubicBezTo>
                      <a:pt x="205" y="126"/>
                      <a:pt x="205" y="126"/>
                      <a:pt x="205" y="126"/>
                    </a:cubicBezTo>
                    <a:cubicBezTo>
                      <a:pt x="205" y="150"/>
                      <a:pt x="205" y="150"/>
                      <a:pt x="205" y="150"/>
                    </a:cubicBezTo>
                    <a:cubicBezTo>
                      <a:pt x="126" y="150"/>
                      <a:pt x="126" y="150"/>
                      <a:pt x="126" y="150"/>
                    </a:cubicBezTo>
                    <a:lnTo>
                      <a:pt x="126" y="126"/>
                    </a:lnTo>
                    <a:close/>
                    <a:moveTo>
                      <a:pt x="47" y="192"/>
                    </a:moveTo>
                    <a:cubicBezTo>
                      <a:pt x="205" y="192"/>
                      <a:pt x="205" y="192"/>
                      <a:pt x="205" y="192"/>
                    </a:cubicBezTo>
                    <a:cubicBezTo>
                      <a:pt x="205" y="216"/>
                      <a:pt x="205" y="216"/>
                      <a:pt x="205" y="216"/>
                    </a:cubicBezTo>
                    <a:cubicBezTo>
                      <a:pt x="47" y="216"/>
                      <a:pt x="47" y="216"/>
                      <a:pt x="47" y="216"/>
                    </a:cubicBezTo>
                    <a:lnTo>
                      <a:pt x="47" y="192"/>
                    </a:lnTo>
                    <a:close/>
                    <a:moveTo>
                      <a:pt x="47" y="258"/>
                    </a:moveTo>
                    <a:cubicBezTo>
                      <a:pt x="138" y="258"/>
                      <a:pt x="138" y="258"/>
                      <a:pt x="138" y="258"/>
                    </a:cubicBezTo>
                    <a:cubicBezTo>
                      <a:pt x="138" y="283"/>
                      <a:pt x="138" y="283"/>
                      <a:pt x="138" y="283"/>
                    </a:cubicBezTo>
                    <a:cubicBezTo>
                      <a:pt x="47" y="283"/>
                      <a:pt x="47" y="283"/>
                      <a:pt x="47" y="283"/>
                    </a:cubicBezTo>
                    <a:lnTo>
                      <a:pt x="47" y="258"/>
                    </a:lnTo>
                    <a:close/>
                    <a:moveTo>
                      <a:pt x="169" y="258"/>
                    </a:moveTo>
                    <a:cubicBezTo>
                      <a:pt x="205" y="258"/>
                      <a:pt x="205" y="258"/>
                      <a:pt x="205" y="258"/>
                    </a:cubicBezTo>
                    <a:cubicBezTo>
                      <a:pt x="205" y="283"/>
                      <a:pt x="205" y="283"/>
                      <a:pt x="205" y="283"/>
                    </a:cubicBezTo>
                    <a:cubicBezTo>
                      <a:pt x="169" y="283"/>
                      <a:pt x="169" y="283"/>
                      <a:pt x="169" y="283"/>
                    </a:cubicBezTo>
                    <a:lnTo>
                      <a:pt x="169" y="258"/>
                    </a:lnTo>
                    <a:close/>
                  </a:path>
                </a:pathLst>
              </a:custGeom>
              <a:solidFill>
                <a:srgbClr val="013476"/>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4285F4"/>
                  </a:solidFill>
                  <a:effectLst/>
                  <a:uLnTx/>
                  <a:uFillTx/>
                  <a:latin typeface="Arial"/>
                  <a:cs typeface="Arial"/>
                  <a:sym typeface="Arial"/>
                </a:endParaRPr>
              </a:p>
            </p:txBody>
          </p:sp>
        </p:grpSp>
        <p:grpSp>
          <p:nvGrpSpPr>
            <p:cNvPr id="18" name="Group 5">
              <a:extLst>
                <a:ext uri="{FF2B5EF4-FFF2-40B4-BE49-F238E27FC236}">
                  <a16:creationId xmlns:a16="http://schemas.microsoft.com/office/drawing/2014/main" id="{52209C75-9E1F-9A4A-FEDC-41ADDA2F33B8}"/>
                </a:ext>
              </a:extLst>
            </p:cNvPr>
            <p:cNvGrpSpPr/>
            <p:nvPr/>
          </p:nvGrpSpPr>
          <p:grpSpPr>
            <a:xfrm>
              <a:off x="400533" y="3876882"/>
              <a:ext cx="8192732" cy="424554"/>
              <a:chOff x="481184" y="3221882"/>
              <a:chExt cx="8192732" cy="424554"/>
            </a:xfrm>
          </p:grpSpPr>
          <p:sp>
            <p:nvSpPr>
              <p:cNvPr id="19" name="Google Shape;209;p4">
                <a:extLst>
                  <a:ext uri="{FF2B5EF4-FFF2-40B4-BE49-F238E27FC236}">
                    <a16:creationId xmlns:a16="http://schemas.microsoft.com/office/drawing/2014/main" id="{1D1A29EA-AC28-ADD9-C9E7-E59319EF2DD4}"/>
                  </a:ext>
                </a:extLst>
              </p:cNvPr>
              <p:cNvSpPr txBox="1"/>
              <p:nvPr/>
            </p:nvSpPr>
            <p:spPr>
              <a:xfrm>
                <a:off x="866326" y="3271709"/>
                <a:ext cx="7807590" cy="2923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B0F0"/>
                  </a:buClr>
                  <a:buSzPts val="1600"/>
                  <a:buFont typeface="Arial"/>
                  <a:buNone/>
                  <a:tabLst/>
                  <a:defRPr/>
                </a:pPr>
                <a:r>
                  <a:rPr kumimoji="0" lang="el-GR" sz="1300" b="0" i="0" u="none" strike="noStrike" kern="0" cap="none" spc="0" normalizeH="0" baseline="0" noProof="0" dirty="0">
                    <a:ln>
                      <a:noFill/>
                    </a:ln>
                    <a:solidFill>
                      <a:srgbClr val="000000"/>
                    </a:solidFill>
                    <a:effectLst/>
                    <a:uLnTx/>
                    <a:uFillTx/>
                    <a:latin typeface="Arial"/>
                    <a:cs typeface="Arial"/>
                    <a:sym typeface="Arial"/>
                  </a:rPr>
                  <a:t>Στο </a:t>
                </a:r>
                <a:r>
                  <a:rPr kumimoji="0" lang="el-GR" sz="1300" b="1" i="0" u="none" strike="noStrike" kern="0" cap="none" spc="0" normalizeH="0" baseline="0" noProof="0" dirty="0">
                    <a:ln>
                      <a:noFill/>
                    </a:ln>
                    <a:solidFill>
                      <a:srgbClr val="3477B2"/>
                    </a:solidFill>
                    <a:effectLst/>
                    <a:uLnTx/>
                    <a:uFillTx/>
                    <a:latin typeface="Arial"/>
                    <a:cs typeface="Arial"/>
                    <a:sym typeface="Arial"/>
                  </a:rPr>
                  <a:t>σύνολο (35) </a:t>
                </a:r>
                <a:r>
                  <a:rPr kumimoji="0" lang="el-GR" sz="1300" b="0" i="0" u="none" strike="noStrike" kern="0" cap="none" spc="0" normalizeH="0" baseline="0" noProof="0" dirty="0">
                    <a:ln>
                      <a:noFill/>
                    </a:ln>
                    <a:solidFill>
                      <a:srgbClr val="000000"/>
                    </a:solidFill>
                    <a:effectLst/>
                    <a:uLnTx/>
                    <a:uFillTx/>
                    <a:latin typeface="Arial"/>
                    <a:cs typeface="Arial"/>
                    <a:sym typeface="Arial"/>
                  </a:rPr>
                  <a:t>των ΣΤΙΣ έχει γίνει </a:t>
                </a:r>
                <a:r>
                  <a:rPr kumimoji="0" lang="el-GR" sz="1300" b="1" i="0" u="none" strike="noStrike" kern="0" cap="none" spc="0" normalizeH="0" baseline="0" noProof="0" dirty="0">
                    <a:ln>
                      <a:noFill/>
                    </a:ln>
                    <a:solidFill>
                      <a:srgbClr val="3477B2"/>
                    </a:solidFill>
                    <a:effectLst/>
                    <a:uLnTx/>
                    <a:uFillTx/>
                    <a:latin typeface="Arial"/>
                    <a:cs typeface="Arial"/>
                    <a:sym typeface="Arial"/>
                  </a:rPr>
                  <a:t>εγκατάσταση εξοπλισμού</a:t>
                </a:r>
                <a:r>
                  <a:rPr kumimoji="0" lang="el-GR" sz="1300" b="0" i="0" u="none" strike="noStrike" kern="0" cap="none" spc="0" normalizeH="0" baseline="0" noProof="0" dirty="0">
                    <a:ln>
                      <a:noFill/>
                    </a:ln>
                    <a:solidFill>
                      <a:srgbClr val="000000"/>
                    </a:solidFill>
                    <a:effectLst/>
                    <a:uLnTx/>
                    <a:uFillTx/>
                    <a:latin typeface="Arial"/>
                    <a:cs typeface="Arial"/>
                    <a:sym typeface="Arial"/>
                  </a:rPr>
                  <a:t>.</a:t>
                </a:r>
              </a:p>
            </p:txBody>
          </p:sp>
          <p:sp>
            <p:nvSpPr>
              <p:cNvPr id="20" name="Google Shape;593;p19">
                <a:extLst>
                  <a:ext uri="{FF2B5EF4-FFF2-40B4-BE49-F238E27FC236}">
                    <a16:creationId xmlns:a16="http://schemas.microsoft.com/office/drawing/2014/main" id="{40447DF6-1521-E7CC-D20C-B6C3C2FCA858}"/>
                  </a:ext>
                </a:extLst>
              </p:cNvPr>
              <p:cNvSpPr/>
              <p:nvPr/>
            </p:nvSpPr>
            <p:spPr>
              <a:xfrm>
                <a:off x="481184" y="3221882"/>
                <a:ext cx="302444" cy="424554"/>
              </a:xfrm>
              <a:prstGeom prst="ellipse">
                <a:avLst/>
              </a:prstGeom>
              <a:solidFill>
                <a:srgbClr val="FFFF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04A02"/>
                  </a:buClr>
                  <a:buSzPts val="1800"/>
                  <a:buFont typeface="Arial"/>
                  <a:buNone/>
                  <a:tabLst/>
                  <a:defRPr/>
                </a:pPr>
                <a:r>
                  <a:rPr kumimoji="0" lang="el-GR" sz="2000" b="1" i="0" u="none" strike="noStrike" kern="0" cap="none" spc="0" normalizeH="0" baseline="0" noProof="0" dirty="0">
                    <a:ln>
                      <a:noFill/>
                    </a:ln>
                    <a:solidFill>
                      <a:srgbClr val="3477B2"/>
                    </a:solidFill>
                    <a:effectLst/>
                    <a:uLnTx/>
                    <a:uFillTx/>
                    <a:latin typeface="Arial"/>
                    <a:ea typeface="Arial"/>
                    <a:cs typeface="Arial"/>
                    <a:sym typeface="Arial"/>
                  </a:rPr>
                  <a:t>✓</a:t>
                </a:r>
                <a:endParaRPr kumimoji="0" sz="2000" b="0" i="0" u="none" strike="noStrike" kern="0" cap="none" spc="0" normalizeH="0" baseline="0" noProof="0" dirty="0">
                  <a:ln>
                    <a:noFill/>
                  </a:ln>
                  <a:solidFill>
                    <a:srgbClr val="3477B2"/>
                  </a:solidFill>
                  <a:effectLst/>
                  <a:uLnTx/>
                  <a:uFillTx/>
                  <a:latin typeface="Arial"/>
                  <a:ea typeface="Arial"/>
                  <a:cs typeface="Arial"/>
                  <a:sym typeface="Arial"/>
                </a:endParaRPr>
              </a:p>
            </p:txBody>
          </p:sp>
        </p:grpSp>
        <p:grpSp>
          <p:nvGrpSpPr>
            <p:cNvPr id="21" name="Group 8">
              <a:extLst>
                <a:ext uri="{FF2B5EF4-FFF2-40B4-BE49-F238E27FC236}">
                  <a16:creationId xmlns:a16="http://schemas.microsoft.com/office/drawing/2014/main" id="{628F9D8F-D5A5-5FD1-18BD-FB45E1CDDCCF}"/>
                </a:ext>
              </a:extLst>
            </p:cNvPr>
            <p:cNvGrpSpPr/>
            <p:nvPr/>
          </p:nvGrpSpPr>
          <p:grpSpPr>
            <a:xfrm>
              <a:off x="4409238" y="1710011"/>
              <a:ext cx="1990895" cy="1324921"/>
              <a:chOff x="4701740" y="994051"/>
              <a:chExt cx="1990895" cy="1324921"/>
            </a:xfrm>
          </p:grpSpPr>
          <p:sp>
            <p:nvSpPr>
              <p:cNvPr id="22" name="Google Shape;753;p10">
                <a:extLst>
                  <a:ext uri="{FF2B5EF4-FFF2-40B4-BE49-F238E27FC236}">
                    <a16:creationId xmlns:a16="http://schemas.microsoft.com/office/drawing/2014/main" id="{40D70B9C-CFF2-56D0-77CD-81DE5F4621B8}"/>
                  </a:ext>
                </a:extLst>
              </p:cNvPr>
              <p:cNvSpPr txBox="1"/>
              <p:nvPr/>
            </p:nvSpPr>
            <p:spPr>
              <a:xfrm>
                <a:off x="4701740" y="1626515"/>
                <a:ext cx="1990895" cy="69245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l-GR" sz="1300" b="1" i="0" u="none" strike="noStrike" kern="0" cap="none" spc="0" normalizeH="0" baseline="0" noProof="0" dirty="0">
                    <a:ln>
                      <a:noFill/>
                    </a:ln>
                    <a:solidFill>
                      <a:srgbClr val="3477B2"/>
                    </a:solidFill>
                    <a:effectLst/>
                    <a:uLnTx/>
                    <a:uFillTx/>
                    <a:latin typeface="Arial"/>
                    <a:cs typeface="Arial"/>
                    <a:sym typeface="Arial"/>
                  </a:rPr>
                  <a:t>3000</a:t>
                </a:r>
                <a:r>
                  <a:rPr kumimoji="0" lang="el-GR" sz="1300" b="0" i="0" u="none" strike="noStrike" kern="0" cap="none" spc="0" normalizeH="0" baseline="0" noProof="0" dirty="0">
                    <a:ln>
                      <a:noFill/>
                    </a:ln>
                    <a:solidFill>
                      <a:srgbClr val="203864"/>
                    </a:solidFill>
                    <a:effectLst/>
                    <a:uLnTx/>
                    <a:uFillTx/>
                    <a:latin typeface="Arial"/>
                    <a:ea typeface="Arial"/>
                    <a:cs typeface="Arial"/>
                    <a:sym typeface="Arial"/>
                  </a:rPr>
                  <a:t> </a:t>
                </a:r>
                <a:r>
                  <a:rPr kumimoji="0" lang="el-GR" sz="1300" b="0" i="0" u="none" strike="noStrike" kern="0" cap="none" spc="0" normalizeH="0" baseline="0" noProof="0" dirty="0">
                    <a:ln>
                      <a:noFill/>
                    </a:ln>
                    <a:solidFill>
                      <a:srgbClr val="000000"/>
                    </a:solidFill>
                    <a:effectLst/>
                    <a:uLnTx/>
                    <a:uFillTx/>
                    <a:latin typeface="Arial"/>
                    <a:cs typeface="Arial"/>
                    <a:sym typeface="Arial"/>
                  </a:rPr>
                  <a:t>Συστήματα κατ’ οίκον νοσηλείας έχουν παραληφθεί</a:t>
                </a:r>
                <a:endParaRPr kumimoji="0" sz="13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23" name="Google Shape;1303;p87">
                <a:extLst>
                  <a:ext uri="{FF2B5EF4-FFF2-40B4-BE49-F238E27FC236}">
                    <a16:creationId xmlns:a16="http://schemas.microsoft.com/office/drawing/2014/main" id="{BD253FEE-4B2A-BE92-EB29-91EDF30B7B29}"/>
                  </a:ext>
                </a:extLst>
              </p:cNvPr>
              <p:cNvGrpSpPr/>
              <p:nvPr/>
            </p:nvGrpSpPr>
            <p:grpSpPr>
              <a:xfrm>
                <a:off x="5427187" y="994051"/>
                <a:ext cx="540000" cy="540000"/>
                <a:chOff x="7536535" y="994045"/>
                <a:chExt cx="1371600" cy="1371600"/>
              </a:xfrm>
              <a:solidFill>
                <a:srgbClr val="013476"/>
              </a:solidFill>
            </p:grpSpPr>
            <p:sp>
              <p:nvSpPr>
                <p:cNvPr id="24" name="Google Shape;1304;p87">
                  <a:extLst>
                    <a:ext uri="{FF2B5EF4-FFF2-40B4-BE49-F238E27FC236}">
                      <a16:creationId xmlns:a16="http://schemas.microsoft.com/office/drawing/2014/main" id="{7CD87BA6-0F55-2BCA-D2F4-CF122710CC68}"/>
                    </a:ext>
                  </a:extLst>
                </p:cNvPr>
                <p:cNvSpPr/>
                <p:nvPr/>
              </p:nvSpPr>
              <p:spPr>
                <a:xfrm>
                  <a:off x="8218620" y="1469914"/>
                  <a:ext cx="27813" cy="62769"/>
                </a:xfrm>
                <a:custGeom>
                  <a:avLst/>
                  <a:gdLst/>
                  <a:ahLst/>
                  <a:cxnLst/>
                  <a:rect l="l" t="t" r="r" b="b"/>
                  <a:pathLst>
                    <a:path w="27813" h="62769" extrusionOk="0">
                      <a:moveTo>
                        <a:pt x="0" y="0"/>
                      </a:moveTo>
                      <a:lnTo>
                        <a:pt x="27813" y="0"/>
                      </a:lnTo>
                      <a:lnTo>
                        <a:pt x="27813" y="62770"/>
                      </a:lnTo>
                      <a:lnTo>
                        <a:pt x="0" y="62770"/>
                      </a:lnTo>
                      <a:close/>
                    </a:path>
                  </a:pathLst>
                </a:custGeom>
                <a:grp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1" i="0" u="none" strike="noStrike" kern="0" cap="none" spc="0" normalizeH="0" baseline="0" noProof="0">
                    <a:ln>
                      <a:noFill/>
                    </a:ln>
                    <a:solidFill>
                      <a:srgbClr val="4285F4"/>
                    </a:solidFill>
                    <a:effectLst/>
                    <a:uLnTx/>
                    <a:uFillTx/>
                    <a:latin typeface="Arial"/>
                    <a:cs typeface="Arial"/>
                    <a:sym typeface="Arial"/>
                  </a:endParaRPr>
                </a:p>
              </p:txBody>
            </p:sp>
            <p:sp>
              <p:nvSpPr>
                <p:cNvPr id="25" name="Google Shape;1305;p87">
                  <a:extLst>
                    <a:ext uri="{FF2B5EF4-FFF2-40B4-BE49-F238E27FC236}">
                      <a16:creationId xmlns:a16="http://schemas.microsoft.com/office/drawing/2014/main" id="{646A82C7-D784-2EB5-072D-04F28B3B20E7}"/>
                    </a:ext>
                  </a:extLst>
                </p:cNvPr>
                <p:cNvSpPr/>
                <p:nvPr/>
              </p:nvSpPr>
              <p:spPr>
                <a:xfrm>
                  <a:off x="7923630" y="1617361"/>
                  <a:ext cx="95" cy="9525"/>
                </a:xfrm>
                <a:custGeom>
                  <a:avLst/>
                  <a:gdLst/>
                  <a:ahLst/>
                  <a:cxnLst/>
                  <a:rect l="l" t="t" r="r" b="b"/>
                  <a:pathLst>
                    <a:path w="95" h="9525" extrusionOk="0">
                      <a:moveTo>
                        <a:pt x="0" y="0"/>
                      </a:moveTo>
                      <a:lnTo>
                        <a:pt x="95" y="0"/>
                      </a:lnTo>
                      <a:lnTo>
                        <a:pt x="95" y="0"/>
                      </a:lnTo>
                      <a:lnTo>
                        <a:pt x="0" y="0"/>
                      </a:lnTo>
                      <a:close/>
                    </a:path>
                  </a:pathLst>
                </a:custGeom>
                <a:grp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1" i="0" u="none" strike="noStrike" kern="0" cap="none" spc="0" normalizeH="0" baseline="0" noProof="0">
                    <a:ln>
                      <a:noFill/>
                    </a:ln>
                    <a:solidFill>
                      <a:srgbClr val="4285F4"/>
                    </a:solidFill>
                    <a:effectLst/>
                    <a:uLnTx/>
                    <a:uFillTx/>
                    <a:latin typeface="Arial"/>
                    <a:cs typeface="Arial"/>
                    <a:sym typeface="Arial"/>
                  </a:endParaRPr>
                </a:p>
              </p:txBody>
            </p:sp>
            <p:sp>
              <p:nvSpPr>
                <p:cNvPr id="26" name="Google Shape;1306;p87">
                  <a:extLst>
                    <a:ext uri="{FF2B5EF4-FFF2-40B4-BE49-F238E27FC236}">
                      <a16:creationId xmlns:a16="http://schemas.microsoft.com/office/drawing/2014/main" id="{37FF0FCB-D62E-E5AB-E770-9B7A3FBC3CA0}"/>
                    </a:ext>
                  </a:extLst>
                </p:cNvPr>
                <p:cNvSpPr/>
                <p:nvPr/>
              </p:nvSpPr>
              <p:spPr>
                <a:xfrm>
                  <a:off x="8247195" y="1469914"/>
                  <a:ext cx="27813" cy="62769"/>
                </a:xfrm>
                <a:custGeom>
                  <a:avLst/>
                  <a:gdLst/>
                  <a:ahLst/>
                  <a:cxnLst/>
                  <a:rect l="l" t="t" r="r" b="b"/>
                  <a:pathLst>
                    <a:path w="27813" h="62769" extrusionOk="0">
                      <a:moveTo>
                        <a:pt x="0" y="0"/>
                      </a:moveTo>
                      <a:lnTo>
                        <a:pt x="27813" y="0"/>
                      </a:lnTo>
                      <a:lnTo>
                        <a:pt x="27813" y="62770"/>
                      </a:lnTo>
                      <a:lnTo>
                        <a:pt x="0" y="62770"/>
                      </a:lnTo>
                      <a:close/>
                    </a:path>
                  </a:pathLst>
                </a:custGeom>
                <a:grp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1" i="0" u="none" strike="noStrike" kern="0" cap="none" spc="0" normalizeH="0" baseline="0" noProof="0">
                    <a:ln>
                      <a:noFill/>
                    </a:ln>
                    <a:solidFill>
                      <a:srgbClr val="4285F4"/>
                    </a:solidFill>
                    <a:effectLst/>
                    <a:uLnTx/>
                    <a:uFillTx/>
                    <a:latin typeface="Arial"/>
                    <a:cs typeface="Arial"/>
                    <a:sym typeface="Arial"/>
                  </a:endParaRPr>
                </a:p>
              </p:txBody>
            </p:sp>
            <p:sp>
              <p:nvSpPr>
                <p:cNvPr id="27" name="Google Shape;1307;p87">
                  <a:extLst>
                    <a:ext uri="{FF2B5EF4-FFF2-40B4-BE49-F238E27FC236}">
                      <a16:creationId xmlns:a16="http://schemas.microsoft.com/office/drawing/2014/main" id="{2AF2D4D2-E93E-4CAF-D877-D86E15B778C3}"/>
                    </a:ext>
                  </a:extLst>
                </p:cNvPr>
                <p:cNvSpPr/>
                <p:nvPr/>
              </p:nvSpPr>
              <p:spPr>
                <a:xfrm>
                  <a:off x="7536535" y="994045"/>
                  <a:ext cx="1371600" cy="1371600"/>
                </a:xfrm>
                <a:custGeom>
                  <a:avLst/>
                  <a:gdLst/>
                  <a:ahLst/>
                  <a:cxnLst/>
                  <a:rect l="l" t="t" r="r" b="b"/>
                  <a:pathLst>
                    <a:path w="1371600" h="1371600" extrusionOk="0">
                      <a:moveTo>
                        <a:pt x="0" y="0"/>
                      </a:moveTo>
                      <a:lnTo>
                        <a:pt x="0" y="1371600"/>
                      </a:lnTo>
                      <a:lnTo>
                        <a:pt x="1371600" y="1371600"/>
                      </a:lnTo>
                      <a:lnTo>
                        <a:pt x="1371600" y="0"/>
                      </a:lnTo>
                      <a:close/>
                      <a:moveTo>
                        <a:pt x="1313021" y="1313021"/>
                      </a:moveTo>
                      <a:lnTo>
                        <a:pt x="58579" y="1313021"/>
                      </a:lnTo>
                      <a:lnTo>
                        <a:pt x="58579" y="58484"/>
                      </a:lnTo>
                      <a:lnTo>
                        <a:pt x="1313021" y="58484"/>
                      </a:lnTo>
                      <a:close/>
                    </a:path>
                  </a:pathLst>
                </a:custGeom>
                <a:grp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1" i="0" u="none" strike="noStrike" kern="0" cap="none" spc="0" normalizeH="0" baseline="0" noProof="0">
                    <a:ln>
                      <a:noFill/>
                    </a:ln>
                    <a:solidFill>
                      <a:srgbClr val="4285F4"/>
                    </a:solidFill>
                    <a:effectLst/>
                    <a:uLnTx/>
                    <a:uFillTx/>
                    <a:latin typeface="Arial"/>
                    <a:cs typeface="Arial"/>
                    <a:sym typeface="Arial"/>
                  </a:endParaRPr>
                </a:p>
              </p:txBody>
            </p:sp>
            <p:sp>
              <p:nvSpPr>
                <p:cNvPr id="28" name="Google Shape;1308;p87">
                  <a:extLst>
                    <a:ext uri="{FF2B5EF4-FFF2-40B4-BE49-F238E27FC236}">
                      <a16:creationId xmlns:a16="http://schemas.microsoft.com/office/drawing/2014/main" id="{381DE61D-644E-9612-FFF4-4E753D7F12D4}"/>
                    </a:ext>
                  </a:extLst>
                </p:cNvPr>
                <p:cNvSpPr/>
                <p:nvPr/>
              </p:nvSpPr>
              <p:spPr>
                <a:xfrm>
                  <a:off x="7727035" y="1250648"/>
                  <a:ext cx="983456" cy="905446"/>
                </a:xfrm>
                <a:custGeom>
                  <a:avLst/>
                  <a:gdLst/>
                  <a:ahLst/>
                  <a:cxnLst/>
                  <a:rect l="l" t="t" r="r" b="b"/>
                  <a:pathLst>
                    <a:path w="983456" h="905446" extrusionOk="0">
                      <a:moveTo>
                        <a:pt x="180975" y="661321"/>
                      </a:moveTo>
                      <a:lnTo>
                        <a:pt x="414052" y="661321"/>
                      </a:lnTo>
                      <a:lnTo>
                        <a:pt x="414052" y="811911"/>
                      </a:lnTo>
                      <a:lnTo>
                        <a:pt x="924878" y="811911"/>
                      </a:lnTo>
                      <a:lnTo>
                        <a:pt x="924878" y="905447"/>
                      </a:lnTo>
                      <a:lnTo>
                        <a:pt x="983456" y="905447"/>
                      </a:lnTo>
                      <a:lnTo>
                        <a:pt x="983456" y="347282"/>
                      </a:lnTo>
                      <a:lnTo>
                        <a:pt x="924878" y="347282"/>
                      </a:lnTo>
                      <a:lnTo>
                        <a:pt x="924878" y="393668"/>
                      </a:lnTo>
                      <a:lnTo>
                        <a:pt x="414052" y="393668"/>
                      </a:lnTo>
                      <a:lnTo>
                        <a:pt x="414052" y="475012"/>
                      </a:lnTo>
                      <a:lnTo>
                        <a:pt x="389001" y="475012"/>
                      </a:lnTo>
                      <a:cubicBezTo>
                        <a:pt x="389001" y="473583"/>
                        <a:pt x="389001" y="472059"/>
                        <a:pt x="389001" y="470726"/>
                      </a:cubicBezTo>
                      <a:cubicBezTo>
                        <a:pt x="389042" y="401951"/>
                        <a:pt x="358117" y="336813"/>
                        <a:pt x="304800" y="293370"/>
                      </a:cubicBezTo>
                      <a:lnTo>
                        <a:pt x="304800" y="58198"/>
                      </a:lnTo>
                      <a:lnTo>
                        <a:pt x="456438" y="58198"/>
                      </a:lnTo>
                      <a:lnTo>
                        <a:pt x="456438" y="95250"/>
                      </a:lnTo>
                      <a:lnTo>
                        <a:pt x="413290" y="95250"/>
                      </a:lnTo>
                      <a:lnTo>
                        <a:pt x="413290" y="275177"/>
                      </a:lnTo>
                      <a:lnTo>
                        <a:pt x="558260" y="275177"/>
                      </a:lnTo>
                      <a:lnTo>
                        <a:pt x="558260" y="95250"/>
                      </a:lnTo>
                      <a:lnTo>
                        <a:pt x="515112" y="95250"/>
                      </a:lnTo>
                      <a:lnTo>
                        <a:pt x="515112" y="0"/>
                      </a:lnTo>
                      <a:lnTo>
                        <a:pt x="246221" y="0"/>
                      </a:lnTo>
                      <a:lnTo>
                        <a:pt x="246221" y="258699"/>
                      </a:lnTo>
                      <a:cubicBezTo>
                        <a:pt x="225356" y="250321"/>
                        <a:pt x="203372" y="245057"/>
                        <a:pt x="180975" y="243078"/>
                      </a:cubicBezTo>
                      <a:lnTo>
                        <a:pt x="180975" y="185261"/>
                      </a:lnTo>
                      <a:lnTo>
                        <a:pt x="0" y="185261"/>
                      </a:lnTo>
                      <a:lnTo>
                        <a:pt x="0" y="905447"/>
                      </a:lnTo>
                      <a:lnTo>
                        <a:pt x="180975" y="905447"/>
                      </a:lnTo>
                      <a:close/>
                      <a:moveTo>
                        <a:pt x="471488" y="153829"/>
                      </a:moveTo>
                      <a:lnTo>
                        <a:pt x="499300" y="153829"/>
                      </a:lnTo>
                      <a:lnTo>
                        <a:pt x="499300" y="216694"/>
                      </a:lnTo>
                      <a:lnTo>
                        <a:pt x="471869" y="216694"/>
                      </a:lnTo>
                      <a:close/>
                      <a:moveTo>
                        <a:pt x="472154" y="452247"/>
                      </a:moveTo>
                      <a:lnTo>
                        <a:pt x="924878" y="452247"/>
                      </a:lnTo>
                      <a:lnTo>
                        <a:pt x="924878" y="753047"/>
                      </a:lnTo>
                      <a:lnTo>
                        <a:pt x="472535" y="753047"/>
                      </a:lnTo>
                      <a:close/>
                      <a:moveTo>
                        <a:pt x="180975" y="302038"/>
                      </a:moveTo>
                      <a:cubicBezTo>
                        <a:pt x="266330" y="312345"/>
                        <a:pt x="330559" y="384750"/>
                        <a:pt x="330613" y="470726"/>
                      </a:cubicBezTo>
                      <a:cubicBezTo>
                        <a:pt x="330613" y="472154"/>
                        <a:pt x="330613" y="473583"/>
                        <a:pt x="330613" y="475012"/>
                      </a:cubicBezTo>
                      <a:lnTo>
                        <a:pt x="180975" y="475012"/>
                      </a:lnTo>
                      <a:close/>
                      <a:moveTo>
                        <a:pt x="180975" y="533972"/>
                      </a:moveTo>
                      <a:lnTo>
                        <a:pt x="414052" y="533972"/>
                      </a:lnTo>
                      <a:lnTo>
                        <a:pt x="414052" y="603123"/>
                      </a:lnTo>
                      <a:lnTo>
                        <a:pt x="180975" y="603123"/>
                      </a:lnTo>
                      <a:close/>
                      <a:moveTo>
                        <a:pt x="122396" y="847154"/>
                      </a:moveTo>
                      <a:lnTo>
                        <a:pt x="59341" y="847154"/>
                      </a:lnTo>
                      <a:lnTo>
                        <a:pt x="59341" y="243840"/>
                      </a:lnTo>
                      <a:lnTo>
                        <a:pt x="122777" y="243840"/>
                      </a:lnTo>
                      <a:close/>
                    </a:path>
                  </a:pathLst>
                </a:custGeom>
                <a:grp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1" i="0" u="none" strike="noStrike" kern="0" cap="none" spc="0" normalizeH="0" baseline="0" noProof="0">
                    <a:ln>
                      <a:noFill/>
                    </a:ln>
                    <a:solidFill>
                      <a:srgbClr val="4285F4"/>
                    </a:solidFill>
                    <a:effectLst/>
                    <a:uLnTx/>
                    <a:uFillTx/>
                    <a:latin typeface="Arial"/>
                    <a:cs typeface="Arial"/>
                    <a:sym typeface="Arial"/>
                  </a:endParaRPr>
                </a:p>
              </p:txBody>
            </p:sp>
          </p:grpSp>
        </p:grpSp>
        <p:sp>
          <p:nvSpPr>
            <p:cNvPr id="29" name="TextBox 28">
              <a:extLst>
                <a:ext uri="{FF2B5EF4-FFF2-40B4-BE49-F238E27FC236}">
                  <a16:creationId xmlns:a16="http://schemas.microsoft.com/office/drawing/2014/main" id="{99030AEF-D379-B5D5-5784-32DCE434D5FB}"/>
                </a:ext>
              </a:extLst>
            </p:cNvPr>
            <p:cNvSpPr txBox="1"/>
            <p:nvPr/>
          </p:nvSpPr>
          <p:spPr>
            <a:xfrm>
              <a:off x="1203827" y="3404166"/>
              <a:ext cx="8554500" cy="338554"/>
            </a:xfrm>
            <a:prstGeom prst="rect">
              <a:avLst/>
            </a:prstGeom>
            <a:noFill/>
          </p:spPr>
          <p:txBody>
            <a:bodyPr wrap="square" rtlCol="0">
              <a:spAutoFit/>
            </a:bodyPr>
            <a:lstStyle/>
            <a:p>
              <a:r>
                <a:rPr lang="el-GR" sz="1600" b="1" dirty="0">
                  <a:solidFill>
                    <a:srgbClr val="3477B2"/>
                  </a:solidFill>
                </a:rPr>
                <a:t>Σταθμοί Τηλεϊατρικής Ιατρού Συμβούλου (ΣΤΙΣ) στα νοσοκομεία:</a:t>
              </a:r>
              <a:endParaRPr lang="en-GB" sz="1600" b="1" dirty="0">
                <a:solidFill>
                  <a:srgbClr val="3477B2"/>
                </a:solidFill>
              </a:endParaRPr>
            </a:p>
          </p:txBody>
        </p:sp>
        <p:grpSp>
          <p:nvGrpSpPr>
            <p:cNvPr id="30" name="Group 6">
              <a:extLst>
                <a:ext uri="{FF2B5EF4-FFF2-40B4-BE49-F238E27FC236}">
                  <a16:creationId xmlns:a16="http://schemas.microsoft.com/office/drawing/2014/main" id="{5652EFAA-026C-01BF-1E3E-2AF3A46A1ED1}"/>
                </a:ext>
              </a:extLst>
            </p:cNvPr>
            <p:cNvGrpSpPr/>
            <p:nvPr/>
          </p:nvGrpSpPr>
          <p:grpSpPr>
            <a:xfrm>
              <a:off x="400533" y="4250733"/>
              <a:ext cx="6571734" cy="424554"/>
              <a:chOff x="481184" y="3652449"/>
              <a:chExt cx="6571734" cy="424554"/>
            </a:xfrm>
          </p:grpSpPr>
          <p:sp>
            <p:nvSpPr>
              <p:cNvPr id="31" name="Google Shape;209;p4">
                <a:extLst>
                  <a:ext uri="{FF2B5EF4-FFF2-40B4-BE49-F238E27FC236}">
                    <a16:creationId xmlns:a16="http://schemas.microsoft.com/office/drawing/2014/main" id="{0CAF854E-C2A6-2072-83CE-8439F3898008}"/>
                  </a:ext>
                </a:extLst>
              </p:cNvPr>
              <p:cNvSpPr txBox="1"/>
              <p:nvPr/>
            </p:nvSpPr>
            <p:spPr>
              <a:xfrm>
                <a:off x="877425" y="3718553"/>
                <a:ext cx="6175493" cy="2923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B0F0"/>
                  </a:buClr>
                  <a:buSzPts val="1600"/>
                  <a:buFont typeface="Arial"/>
                  <a:buNone/>
                  <a:tabLst/>
                  <a:defRPr/>
                </a:pPr>
                <a:r>
                  <a:rPr kumimoji="0" lang="el-GR" sz="1300" b="1" i="0" u="none" strike="noStrike" kern="0" cap="none" spc="0" normalizeH="0" baseline="0" noProof="0" dirty="0">
                    <a:ln>
                      <a:noFill/>
                    </a:ln>
                    <a:solidFill>
                      <a:srgbClr val="3477B2"/>
                    </a:solidFill>
                    <a:effectLst/>
                    <a:uLnTx/>
                    <a:uFillTx/>
                    <a:latin typeface="Arial"/>
                    <a:cs typeface="Arial"/>
                    <a:sym typeface="Arial"/>
                  </a:rPr>
                  <a:t>29 ΣΤΙΣ </a:t>
                </a:r>
                <a:r>
                  <a:rPr kumimoji="0" lang="el-GR" sz="1300" b="0" i="0" u="none" strike="noStrike" kern="0" cap="none" spc="0" normalizeH="0" baseline="0" noProof="0" dirty="0">
                    <a:ln>
                      <a:noFill/>
                    </a:ln>
                    <a:solidFill>
                      <a:srgbClr val="000000"/>
                    </a:solidFill>
                    <a:effectLst/>
                    <a:uLnTx/>
                    <a:uFillTx/>
                    <a:latin typeface="Arial"/>
                    <a:cs typeface="Arial"/>
                    <a:sym typeface="Arial"/>
                  </a:rPr>
                  <a:t>έχουν </a:t>
                </a:r>
                <a:r>
                  <a:rPr kumimoji="0" lang="el-GR" sz="1300" b="1" i="0" u="none" strike="noStrike" kern="0" cap="none" spc="0" normalizeH="0" baseline="0" noProof="0" dirty="0">
                    <a:ln>
                      <a:noFill/>
                    </a:ln>
                    <a:solidFill>
                      <a:srgbClr val="3477B2"/>
                    </a:solidFill>
                    <a:effectLst/>
                    <a:uLnTx/>
                    <a:uFillTx/>
                    <a:latin typeface="Arial"/>
                    <a:cs typeface="Arial"/>
                    <a:sym typeface="Arial"/>
                  </a:rPr>
                  <a:t>διασυνδεθεί</a:t>
                </a:r>
                <a:r>
                  <a:rPr kumimoji="0" lang="el-GR" sz="1300" b="0" i="0" u="none" strike="noStrike" kern="0" cap="none" spc="0" normalizeH="0" baseline="0" noProof="0" dirty="0">
                    <a:ln>
                      <a:noFill/>
                    </a:ln>
                    <a:solidFill>
                      <a:srgbClr val="000000"/>
                    </a:solidFill>
                    <a:effectLst/>
                    <a:uLnTx/>
                    <a:uFillTx/>
                    <a:latin typeface="Arial"/>
                    <a:cs typeface="Arial"/>
                    <a:sym typeface="Arial"/>
                  </a:rPr>
                  <a:t> στο Δίκτυο του ΕΔΙΤ.</a:t>
                </a:r>
              </a:p>
            </p:txBody>
          </p:sp>
          <p:sp>
            <p:nvSpPr>
              <p:cNvPr id="32" name="Google Shape;593;p19">
                <a:extLst>
                  <a:ext uri="{FF2B5EF4-FFF2-40B4-BE49-F238E27FC236}">
                    <a16:creationId xmlns:a16="http://schemas.microsoft.com/office/drawing/2014/main" id="{40F7F5D7-0EC9-1B2F-9466-EB2469B825C8}"/>
                  </a:ext>
                </a:extLst>
              </p:cNvPr>
              <p:cNvSpPr/>
              <p:nvPr/>
            </p:nvSpPr>
            <p:spPr>
              <a:xfrm>
                <a:off x="481184" y="3652449"/>
                <a:ext cx="302444" cy="424554"/>
              </a:xfrm>
              <a:prstGeom prst="ellipse">
                <a:avLst/>
              </a:prstGeom>
              <a:solidFill>
                <a:srgbClr val="FFFF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04A02"/>
                  </a:buClr>
                  <a:buSzPts val="1800"/>
                  <a:buFont typeface="Arial"/>
                  <a:buNone/>
                  <a:tabLst/>
                  <a:defRPr/>
                </a:pPr>
                <a:r>
                  <a:rPr kumimoji="0" lang="el-GR" sz="2000" b="1" i="0" u="none" strike="noStrike" kern="0" cap="none" spc="0" normalizeH="0" baseline="0" noProof="0" dirty="0">
                    <a:ln>
                      <a:noFill/>
                    </a:ln>
                    <a:solidFill>
                      <a:srgbClr val="3477B2"/>
                    </a:solidFill>
                    <a:effectLst/>
                    <a:uLnTx/>
                    <a:uFillTx/>
                    <a:latin typeface="Arial"/>
                    <a:ea typeface="Arial"/>
                    <a:cs typeface="Arial"/>
                    <a:sym typeface="Arial"/>
                  </a:rPr>
                  <a:t>✓</a:t>
                </a:r>
                <a:endParaRPr kumimoji="0" sz="2000" b="0" i="0" u="none" strike="noStrike" kern="0" cap="none" spc="0" normalizeH="0" baseline="0" noProof="0" dirty="0">
                  <a:ln>
                    <a:noFill/>
                  </a:ln>
                  <a:solidFill>
                    <a:srgbClr val="3477B2"/>
                  </a:solidFill>
                  <a:effectLst/>
                  <a:uLnTx/>
                  <a:uFillTx/>
                  <a:latin typeface="Arial"/>
                  <a:ea typeface="Arial"/>
                  <a:cs typeface="Arial"/>
                  <a:sym typeface="Arial"/>
                </a:endParaRPr>
              </a:p>
            </p:txBody>
          </p:sp>
        </p:grpSp>
        <p:grpSp>
          <p:nvGrpSpPr>
            <p:cNvPr id="33" name="Group 15">
              <a:extLst>
                <a:ext uri="{FF2B5EF4-FFF2-40B4-BE49-F238E27FC236}">
                  <a16:creationId xmlns:a16="http://schemas.microsoft.com/office/drawing/2014/main" id="{85987A23-C69D-E254-E47C-9516EBB5CA77}"/>
                </a:ext>
              </a:extLst>
            </p:cNvPr>
            <p:cNvGrpSpPr/>
            <p:nvPr/>
          </p:nvGrpSpPr>
          <p:grpSpPr>
            <a:xfrm>
              <a:off x="400533" y="4594591"/>
              <a:ext cx="5538573" cy="424554"/>
              <a:chOff x="481184" y="3954781"/>
              <a:chExt cx="5538573" cy="424554"/>
            </a:xfrm>
          </p:grpSpPr>
          <p:sp>
            <p:nvSpPr>
              <p:cNvPr id="34" name="Google Shape;209;p4">
                <a:extLst>
                  <a:ext uri="{FF2B5EF4-FFF2-40B4-BE49-F238E27FC236}">
                    <a16:creationId xmlns:a16="http://schemas.microsoft.com/office/drawing/2014/main" id="{142D382B-008B-78E7-6E63-80D5FDD26991}"/>
                  </a:ext>
                </a:extLst>
              </p:cNvPr>
              <p:cNvSpPr txBox="1"/>
              <p:nvPr/>
            </p:nvSpPr>
            <p:spPr>
              <a:xfrm>
                <a:off x="866326" y="4070229"/>
                <a:ext cx="5153431" cy="2923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B0F0"/>
                  </a:buClr>
                  <a:buSzPts val="1600"/>
                  <a:buFont typeface="Arial"/>
                  <a:buNone/>
                  <a:tabLst/>
                  <a:defRPr/>
                </a:pPr>
                <a:r>
                  <a:rPr kumimoji="0" lang="el-GR" sz="1300" b="0" i="0" u="none" strike="noStrike" kern="0" cap="none" spc="0" normalizeH="0" baseline="0" noProof="0" dirty="0">
                    <a:ln>
                      <a:noFill/>
                    </a:ln>
                    <a:solidFill>
                      <a:srgbClr val="000000"/>
                    </a:solidFill>
                    <a:effectLst/>
                    <a:uLnTx/>
                    <a:uFillTx/>
                    <a:latin typeface="Arial"/>
                    <a:cs typeface="Arial"/>
                    <a:sym typeface="Arial"/>
                  </a:rPr>
                  <a:t>Σε </a:t>
                </a:r>
                <a:r>
                  <a:rPr kumimoji="0" lang="el-GR" sz="1300" b="1" i="0" u="none" strike="noStrike" kern="0" cap="none" spc="0" normalizeH="0" baseline="0" noProof="0" dirty="0">
                    <a:ln>
                      <a:noFill/>
                    </a:ln>
                    <a:solidFill>
                      <a:srgbClr val="3477B2"/>
                    </a:solidFill>
                    <a:effectLst/>
                    <a:uLnTx/>
                    <a:uFillTx/>
                    <a:latin typeface="Arial"/>
                    <a:cs typeface="Arial"/>
                    <a:sym typeface="Arial"/>
                  </a:rPr>
                  <a:t>25 ΣΤΙΣ </a:t>
                </a:r>
                <a:r>
                  <a:rPr kumimoji="0" lang="el-GR" sz="1300" b="0" i="0" u="none" strike="noStrike" kern="0" cap="none" spc="0" normalizeH="0" baseline="0" noProof="0" dirty="0">
                    <a:ln>
                      <a:noFill/>
                    </a:ln>
                    <a:solidFill>
                      <a:srgbClr val="000000"/>
                    </a:solidFill>
                    <a:effectLst/>
                    <a:uLnTx/>
                    <a:uFillTx/>
                    <a:latin typeface="Arial"/>
                    <a:cs typeface="Arial"/>
                    <a:sym typeface="Arial"/>
                  </a:rPr>
                  <a:t>έχει ολοκληρωθεί η </a:t>
                </a:r>
                <a:r>
                  <a:rPr kumimoji="0" lang="el-GR" sz="1300" b="1" i="0" u="none" strike="noStrike" kern="0" cap="none" spc="0" normalizeH="0" baseline="0" noProof="0" dirty="0">
                    <a:ln>
                      <a:noFill/>
                    </a:ln>
                    <a:solidFill>
                      <a:srgbClr val="3477B2"/>
                    </a:solidFill>
                    <a:effectLst/>
                    <a:uLnTx/>
                    <a:uFillTx/>
                    <a:latin typeface="Arial"/>
                    <a:cs typeface="Arial"/>
                    <a:sym typeface="Arial"/>
                  </a:rPr>
                  <a:t>εκπαίδευση</a:t>
                </a:r>
                <a:r>
                  <a:rPr kumimoji="0" lang="el-GR" sz="1300" b="0" i="0" u="none" strike="noStrike" kern="0" cap="none" spc="0" normalizeH="0" baseline="0" noProof="0" dirty="0">
                    <a:ln>
                      <a:noFill/>
                    </a:ln>
                    <a:solidFill>
                      <a:srgbClr val="000000"/>
                    </a:solidFill>
                    <a:effectLst/>
                    <a:uLnTx/>
                    <a:uFillTx/>
                    <a:latin typeface="Arial"/>
                    <a:cs typeface="Arial"/>
                    <a:sym typeface="Arial"/>
                  </a:rPr>
                  <a:t> των Χρηστών. </a:t>
                </a:r>
              </a:p>
            </p:txBody>
          </p:sp>
          <p:sp>
            <p:nvSpPr>
              <p:cNvPr id="35" name="Google Shape;593;p19">
                <a:extLst>
                  <a:ext uri="{FF2B5EF4-FFF2-40B4-BE49-F238E27FC236}">
                    <a16:creationId xmlns:a16="http://schemas.microsoft.com/office/drawing/2014/main" id="{A25A3443-FA99-0782-0564-FC10B8148371}"/>
                  </a:ext>
                </a:extLst>
              </p:cNvPr>
              <p:cNvSpPr/>
              <p:nvPr/>
            </p:nvSpPr>
            <p:spPr>
              <a:xfrm>
                <a:off x="481184" y="3954781"/>
                <a:ext cx="302444" cy="424554"/>
              </a:xfrm>
              <a:prstGeom prst="ellipse">
                <a:avLst/>
              </a:prstGeom>
              <a:solidFill>
                <a:srgbClr val="FFFF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04A02"/>
                  </a:buClr>
                  <a:buSzPts val="1800"/>
                  <a:buFont typeface="Arial"/>
                  <a:buNone/>
                  <a:tabLst/>
                  <a:defRPr/>
                </a:pPr>
                <a:r>
                  <a:rPr kumimoji="0" lang="el-GR" sz="2000" b="1" i="0" u="none" strike="noStrike" kern="0" cap="none" spc="0" normalizeH="0" baseline="0" noProof="0" dirty="0">
                    <a:ln>
                      <a:noFill/>
                    </a:ln>
                    <a:solidFill>
                      <a:srgbClr val="3477B2"/>
                    </a:solidFill>
                    <a:effectLst/>
                    <a:uLnTx/>
                    <a:uFillTx/>
                    <a:latin typeface="Arial"/>
                    <a:ea typeface="Arial"/>
                    <a:cs typeface="Arial"/>
                    <a:sym typeface="Arial"/>
                  </a:rPr>
                  <a:t>✓</a:t>
                </a:r>
                <a:endParaRPr kumimoji="0" sz="2000" b="0" i="0" u="none" strike="noStrike" kern="0" cap="none" spc="0" normalizeH="0" baseline="0" noProof="0" dirty="0">
                  <a:ln>
                    <a:noFill/>
                  </a:ln>
                  <a:solidFill>
                    <a:srgbClr val="3477B2"/>
                  </a:solidFill>
                  <a:effectLst/>
                  <a:uLnTx/>
                  <a:uFillTx/>
                  <a:latin typeface="Arial"/>
                  <a:ea typeface="Arial"/>
                  <a:cs typeface="Arial"/>
                  <a:sym typeface="Arial"/>
                </a:endParaRPr>
              </a:p>
            </p:txBody>
          </p:sp>
        </p:grpSp>
        <p:grpSp>
          <p:nvGrpSpPr>
            <p:cNvPr id="36" name="Group 27">
              <a:extLst>
                <a:ext uri="{FF2B5EF4-FFF2-40B4-BE49-F238E27FC236}">
                  <a16:creationId xmlns:a16="http://schemas.microsoft.com/office/drawing/2014/main" id="{6EC18359-3B36-D928-87F3-834E065BCCD5}"/>
                </a:ext>
              </a:extLst>
            </p:cNvPr>
            <p:cNvGrpSpPr/>
            <p:nvPr/>
          </p:nvGrpSpPr>
          <p:grpSpPr>
            <a:xfrm>
              <a:off x="400533" y="5085121"/>
              <a:ext cx="8181632" cy="507448"/>
              <a:chOff x="481184" y="4470761"/>
              <a:chExt cx="8181632" cy="507448"/>
            </a:xfrm>
          </p:grpSpPr>
          <p:sp>
            <p:nvSpPr>
              <p:cNvPr id="37" name="Google Shape;209;p4">
                <a:extLst>
                  <a:ext uri="{FF2B5EF4-FFF2-40B4-BE49-F238E27FC236}">
                    <a16:creationId xmlns:a16="http://schemas.microsoft.com/office/drawing/2014/main" id="{2AE93988-00D7-6086-21AB-CCCAD794501F}"/>
                  </a:ext>
                </a:extLst>
              </p:cNvPr>
              <p:cNvSpPr txBox="1"/>
              <p:nvPr/>
            </p:nvSpPr>
            <p:spPr>
              <a:xfrm>
                <a:off x="877426" y="4485807"/>
                <a:ext cx="7785390" cy="49240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00B0F0"/>
                  </a:buClr>
                  <a:buSzPts val="1600"/>
                  <a:defRPr/>
                </a:pPr>
                <a:r>
                  <a:rPr kumimoji="0" lang="el-GR" sz="1300" b="1" i="0" u="none" strike="noStrike" kern="0" cap="none" spc="0" normalizeH="0" baseline="0" noProof="0" dirty="0">
                    <a:ln>
                      <a:noFill/>
                    </a:ln>
                    <a:solidFill>
                      <a:srgbClr val="3477B2"/>
                    </a:solidFill>
                    <a:effectLst/>
                    <a:uLnTx/>
                    <a:uFillTx/>
                    <a:latin typeface="Arial"/>
                    <a:cs typeface="Arial"/>
                    <a:sym typeface="Arial"/>
                  </a:rPr>
                  <a:t>19 ΣΤΙΣ </a:t>
                </a:r>
                <a:r>
                  <a:rPr kumimoji="0" lang="el-GR" sz="1300" b="0" i="0" u="none" strike="noStrike" kern="0" cap="none" spc="0" normalizeH="0" baseline="0" noProof="0" dirty="0">
                    <a:ln>
                      <a:noFill/>
                    </a:ln>
                    <a:solidFill>
                      <a:srgbClr val="000000"/>
                    </a:solidFill>
                    <a:effectLst/>
                    <a:uLnTx/>
                    <a:uFillTx/>
                    <a:latin typeface="Arial"/>
                    <a:cs typeface="Arial"/>
                    <a:sym typeface="Arial"/>
                  </a:rPr>
                  <a:t>είναι </a:t>
                </a:r>
                <a:r>
                  <a:rPr kumimoji="0" lang="el-GR" sz="1300" b="1" i="0" u="none" strike="noStrike" kern="0" cap="none" spc="0" normalizeH="0" baseline="0" noProof="0" dirty="0">
                    <a:ln>
                      <a:noFill/>
                    </a:ln>
                    <a:solidFill>
                      <a:srgbClr val="3477B2"/>
                    </a:solidFill>
                    <a:effectLst/>
                    <a:uLnTx/>
                    <a:uFillTx/>
                    <a:latin typeface="Arial"/>
                    <a:cs typeface="Arial"/>
                    <a:sym typeface="Arial"/>
                  </a:rPr>
                  <a:t>πλήρως λειτουργικοί </a:t>
                </a:r>
                <a:r>
                  <a:rPr lang="el-GR" sz="1300" dirty="0"/>
                  <a:t>(έχουν ολοκληρωθεί τα στάδια της εκπαίδευσης, διασύνδεσης και πιλοτικής λειτουργίας)</a:t>
                </a:r>
                <a:r>
                  <a:rPr lang="el-GR" sz="1300" b="1" dirty="0">
                    <a:solidFill>
                      <a:srgbClr val="3477B2"/>
                    </a:solidFill>
                  </a:rPr>
                  <a:t>.</a:t>
                </a:r>
                <a:endParaRPr kumimoji="0" lang="el-GR" sz="1300" b="0" i="0" u="none" strike="noStrike" kern="0" cap="none" spc="0" normalizeH="0" baseline="0" noProof="0" dirty="0">
                  <a:ln>
                    <a:noFill/>
                  </a:ln>
                  <a:solidFill>
                    <a:srgbClr val="000000"/>
                  </a:solidFill>
                  <a:effectLst/>
                  <a:uLnTx/>
                  <a:uFillTx/>
                  <a:latin typeface="Arial"/>
                  <a:cs typeface="Arial"/>
                  <a:sym typeface="Arial"/>
                </a:endParaRPr>
              </a:p>
            </p:txBody>
          </p:sp>
          <p:sp>
            <p:nvSpPr>
              <p:cNvPr id="38" name="Google Shape;593;p19">
                <a:extLst>
                  <a:ext uri="{FF2B5EF4-FFF2-40B4-BE49-F238E27FC236}">
                    <a16:creationId xmlns:a16="http://schemas.microsoft.com/office/drawing/2014/main" id="{942B3F9F-55AA-3610-FFBA-C015015B0975}"/>
                  </a:ext>
                </a:extLst>
              </p:cNvPr>
              <p:cNvSpPr/>
              <p:nvPr/>
            </p:nvSpPr>
            <p:spPr>
              <a:xfrm>
                <a:off x="481184" y="4470761"/>
                <a:ext cx="302444" cy="424554"/>
              </a:xfrm>
              <a:prstGeom prst="ellipse">
                <a:avLst/>
              </a:prstGeom>
              <a:solidFill>
                <a:srgbClr val="FFFF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04A02"/>
                  </a:buClr>
                  <a:buSzPts val="1800"/>
                  <a:buFont typeface="Arial"/>
                  <a:buNone/>
                  <a:tabLst/>
                  <a:defRPr/>
                </a:pPr>
                <a:r>
                  <a:rPr kumimoji="0" lang="el-GR" sz="2000" b="1" i="0" u="none" strike="noStrike" kern="0" cap="none" spc="0" normalizeH="0" baseline="0" noProof="0" dirty="0">
                    <a:ln>
                      <a:noFill/>
                    </a:ln>
                    <a:solidFill>
                      <a:srgbClr val="3477B2"/>
                    </a:solidFill>
                    <a:effectLst/>
                    <a:uLnTx/>
                    <a:uFillTx/>
                    <a:latin typeface="Arial"/>
                    <a:ea typeface="Arial"/>
                    <a:cs typeface="Arial"/>
                    <a:sym typeface="Arial"/>
                  </a:rPr>
                  <a:t>✓</a:t>
                </a:r>
                <a:endParaRPr kumimoji="0" sz="2000" b="0" i="0" u="none" strike="noStrike" kern="0" cap="none" spc="0" normalizeH="0" baseline="0" noProof="0" dirty="0">
                  <a:ln>
                    <a:noFill/>
                  </a:ln>
                  <a:solidFill>
                    <a:srgbClr val="3477B2"/>
                  </a:solidFill>
                  <a:effectLst/>
                  <a:uLnTx/>
                  <a:uFillTx/>
                  <a:latin typeface="Arial"/>
                  <a:ea typeface="Arial"/>
                  <a:cs typeface="Arial"/>
                  <a:sym typeface="Arial"/>
                </a:endParaRPr>
              </a:p>
            </p:txBody>
          </p:sp>
        </p:grpSp>
      </p:grpSp>
      <p:sp>
        <p:nvSpPr>
          <p:cNvPr id="40" name="Ορθογώνιο 39"/>
          <p:cNvSpPr/>
          <p:nvPr/>
        </p:nvSpPr>
        <p:spPr>
          <a:xfrm>
            <a:off x="345889" y="410036"/>
            <a:ext cx="6494085" cy="492443"/>
          </a:xfrm>
          <a:prstGeom prst="rect">
            <a:avLst/>
          </a:prstGeom>
        </p:spPr>
        <p:txBody>
          <a:bodyPr wrap="none">
            <a:spAutoFit/>
          </a:bodyPr>
          <a:lstStyle/>
          <a:p>
            <a:r>
              <a:rPr lang="el-GR" sz="2600" b="1" dirty="0">
                <a:solidFill>
                  <a:srgbClr val="31506D"/>
                </a:solidFill>
                <a:latin typeface="Calibri" panose="020F0502020204030204" pitchFamily="34" charset="0"/>
                <a:ea typeface="Calibri" panose="020F0502020204030204" pitchFamily="34" charset="0"/>
                <a:cs typeface="Calibri" panose="020F0502020204030204" pitchFamily="34" charset="0"/>
                <a:sym typeface="Calibri"/>
              </a:rPr>
              <a:t>ΚΟΜΥ και Εθνικό Δίκτυο Τηλεϊατρικής (ΕΔΙΤ) </a:t>
            </a:r>
          </a:p>
        </p:txBody>
      </p:sp>
    </p:spTree>
    <p:extLst>
      <p:ext uri="{BB962C8B-B14F-4D97-AF65-F5344CB8AC3E}">
        <p14:creationId xmlns:p14="http://schemas.microsoft.com/office/powerpoint/2010/main" val="13791627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3.xml><?xml version="1.0" encoding="utf-8"?>
<a:themeOverride xmlns:a="http://schemas.openxmlformats.org/drawingml/2006/main">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4.xml><?xml version="1.0" encoding="utf-8"?>
<a:themeOverride xmlns:a="http://schemas.openxmlformats.org/drawingml/2006/main">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D3E485FC6DCA4398A3D89E92A8B6B9" ma:contentTypeVersion="17" ma:contentTypeDescription="Create a new document." ma:contentTypeScope="" ma:versionID="0ab895728ec228df17147f48cbe92fba">
  <xsd:schema xmlns:xsd="http://www.w3.org/2001/XMLSchema" xmlns:xs="http://www.w3.org/2001/XMLSchema" xmlns:p="http://schemas.microsoft.com/office/2006/metadata/properties" xmlns:ns2="b92f9df2-9a3a-49cf-b639-5612beca5cf2" xmlns:ns3="24d3bdf8-858b-49a9-82ff-d25d85bbb972" targetNamespace="http://schemas.microsoft.com/office/2006/metadata/properties" ma:root="true" ma:fieldsID="292c4d9e23c4417f72a0bf7bbdc8839b" ns2:_="" ns3:_="">
    <xsd:import namespace="b92f9df2-9a3a-49cf-b639-5612beca5cf2"/>
    <xsd:import namespace="24d3bdf8-858b-49a9-82ff-d25d85bbb97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2f9df2-9a3a-49cf-b639-5612beca5c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d3bdf8-858b-49a9-82ff-d25d85bbb97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18d4ba9-fbdb-4d43-8839-ebb8451e2d2a}" ma:internalName="TaxCatchAll" ma:showField="CatchAllData" ma:web="24d3bdf8-858b-49a9-82ff-d25d85bbb9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92f9df2-9a3a-49cf-b639-5612beca5cf2">
      <Terms xmlns="http://schemas.microsoft.com/office/infopath/2007/PartnerControls"/>
    </lcf76f155ced4ddcb4097134ff3c332f>
    <TaxCatchAll xmlns="24d3bdf8-858b-49a9-82ff-d25d85bbb97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7D0790-CA08-46C4-AD2C-5676F63822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2f9df2-9a3a-49cf-b639-5612beca5cf2"/>
    <ds:schemaRef ds:uri="24d3bdf8-858b-49a9-82ff-d25d85bbb9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F845A9-1CD0-483D-BB70-42CCA48ED3E8}">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 ds:uri="24d3bdf8-858b-49a9-82ff-d25d85bbb972"/>
    <ds:schemaRef ds:uri="b92f9df2-9a3a-49cf-b639-5612beca5cf2"/>
    <ds:schemaRef ds:uri="http://purl.org/dc/dcmitype/"/>
    <ds:schemaRef ds:uri="http://purl.org/dc/terms/"/>
  </ds:schemaRefs>
</ds:datastoreItem>
</file>

<file path=customXml/itemProps3.xml><?xml version="1.0" encoding="utf-8"?>
<ds:datastoreItem xmlns:ds="http://schemas.openxmlformats.org/officeDocument/2006/customXml" ds:itemID="{8B424F5C-ECE9-420F-9C7A-F363931E0962}">
  <ds:schemaRefs>
    <ds:schemaRef ds:uri="http://schemas.microsoft.com/sharepoint/v3/contenttype/forms"/>
  </ds:schemaRefs>
</ds:datastoreItem>
</file>

<file path=docMetadata/LabelInfo.xml><?xml version="1.0" encoding="utf-8"?>
<clbl:labelList xmlns:clbl="http://schemas.microsoft.com/office/2020/mipLabelMetadata">
  <clbl:label id="{589256c7-9946-44df-b379-51beb93fd2d9}" enabled="1" method="Privileged" siteId="{36da45f1-dd2c-4d1f-af13-5abe46b99921}" removed="0"/>
</clbl:labelList>
</file>

<file path=docProps/app.xml><?xml version="1.0" encoding="utf-8"?>
<Properties xmlns="http://schemas.openxmlformats.org/officeDocument/2006/extended-properties" xmlns:vt="http://schemas.openxmlformats.org/officeDocument/2006/docPropsVTypes">
  <Template/>
  <TotalTime>15356</TotalTime>
  <Words>5448</Words>
  <Application>Microsoft Office PowerPoint</Application>
  <PresentationFormat>Ευρεία οθόνη</PresentationFormat>
  <Paragraphs>3116</Paragraphs>
  <Slides>64</Slides>
  <Notes>4</Notes>
  <HiddenSlides>0</HiddenSlides>
  <MMClips>0</MMClips>
  <ScaleCrop>false</ScaleCrop>
  <HeadingPairs>
    <vt:vector size="8" baseType="variant">
      <vt:variant>
        <vt:lpstr>Γραμματοσειρές που χρησιμοποιούνται</vt:lpstr>
      </vt:variant>
      <vt:variant>
        <vt:i4>8</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64</vt:i4>
      </vt:variant>
    </vt:vector>
  </HeadingPairs>
  <TitlesOfParts>
    <vt:vector size="74" baseType="lpstr">
      <vt:lpstr>Helvetica Neue</vt:lpstr>
      <vt:lpstr>72</vt:lpstr>
      <vt:lpstr>Roboto</vt:lpstr>
      <vt:lpstr>Calibri</vt:lpstr>
      <vt:lpstr>Wingdings</vt:lpstr>
      <vt:lpstr>Arial</vt:lpstr>
      <vt:lpstr>Aptos</vt:lpstr>
      <vt:lpstr>72 Black</vt:lpstr>
      <vt:lpstr>1_Office Theme</vt:lpstr>
      <vt:lpstr>think-cell Slide</vt:lpstr>
      <vt:lpstr>Παρουσίαση του PowerPoint</vt:lpstr>
      <vt:lpstr>Οι ΚΟΜΥ παρέχουν 6 βασικές κατηγορίες υπηρεσιών</vt:lpstr>
      <vt:lpstr>Κάθε KOMY αποτελείται από έναν οδηγό και από έναν έως τέσσερις επαγγελματίες υγείας</vt:lpstr>
      <vt:lpstr>Η διαδικασία των ΚΟΜΥ περιλαμβάνει 9 βήματα</vt:lpstr>
      <vt:lpstr>Οι ΚΟΜΥ πραγματοποιούν κατ’οίκον επισκέψεις σε όλη την Ελλάδα και παρέχουν υπηρεσίες σε σταθερό σημείο στις απομακρυσμένες περιοχές</vt:lpstr>
      <vt:lpstr>Οι ΚΟΜΥ εξυπηρετούν 500.000 ωφελούμενους ανά έτος</vt:lpstr>
      <vt:lpstr>Λειτουργεί τηλεφωνική γραμμή 1135 για τις ΚΟΜΥ</vt:lpstr>
      <vt:lpstr>ΚΟΜΥ και Εθνικό Δίκτυο Τηλεϊατρικής (ΕΔΙΤ) </vt:lpstr>
      <vt:lpstr> </vt:lpstr>
      <vt:lpstr>Πιλοτική εφαρμογή των ΚΟΜΥ</vt:lpstr>
      <vt:lpstr>Προγραμματισμός Νοεμβρίου  </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Προγραμματισμός Νοεμβρίου</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Konstantinos Takos</dc:creator>
  <cp:lastModifiedBy>Myrto Spiliopoulou</cp:lastModifiedBy>
  <cp:revision>107</cp:revision>
  <cp:lastPrinted>2025-11-07T09:53:41Z</cp:lastPrinted>
  <dcterms:modified xsi:type="dcterms:W3CDTF">2025-11-10T06:50:19Z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89256c7-9946-44df-b379-51beb93fd2d9_Enabled">
    <vt:lpwstr>true</vt:lpwstr>
  </property>
  <property fmtid="{D5CDD505-2E9C-101B-9397-08002B2CF9AE}" pid="3" name="MSIP_Label_589256c7-9946-44df-b379-51beb93fd2d9_SetDate">
    <vt:lpwstr>2023-04-07T05:23:23Z</vt:lpwstr>
  </property>
  <property fmtid="{D5CDD505-2E9C-101B-9397-08002B2CF9AE}" pid="4" name="MSIP_Label_589256c7-9946-44df-b379-51beb93fd2d9_Method">
    <vt:lpwstr>Privileged</vt:lpwstr>
  </property>
  <property fmtid="{D5CDD505-2E9C-101B-9397-08002B2CF9AE}" pid="5" name="MSIP_Label_589256c7-9946-44df-b379-51beb93fd2d9_Name">
    <vt:lpwstr>589256c7-9946-44df-b379-51beb93fd2d9</vt:lpwstr>
  </property>
  <property fmtid="{D5CDD505-2E9C-101B-9397-08002B2CF9AE}" pid="6" name="MSIP_Label_589256c7-9946-44df-b379-51beb93fd2d9_SiteId">
    <vt:lpwstr>36da45f1-dd2c-4d1f-af13-5abe46b99921</vt:lpwstr>
  </property>
  <property fmtid="{D5CDD505-2E9C-101B-9397-08002B2CF9AE}" pid="7" name="MSIP_Label_589256c7-9946-44df-b379-51beb93fd2d9_ActionId">
    <vt:lpwstr>e4f49f37-c811-4683-9cd0-f9c7b4d5556b</vt:lpwstr>
  </property>
  <property fmtid="{D5CDD505-2E9C-101B-9397-08002B2CF9AE}" pid="8" name="MSIP_Label_589256c7-9946-44df-b379-51beb93fd2d9_ContentBits">
    <vt:lpwstr>0</vt:lpwstr>
  </property>
  <property fmtid="{D5CDD505-2E9C-101B-9397-08002B2CF9AE}" pid="9" name="ContentTypeId">
    <vt:lpwstr>0x010100AED3E485FC6DCA4398A3D89E92A8B6B9</vt:lpwstr>
  </property>
  <property fmtid="{D5CDD505-2E9C-101B-9397-08002B2CF9AE}" pid="10" name="MediaServiceImageTags">
    <vt:lpwstr/>
  </property>
</Properties>
</file>